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handoutMasterIdLst>
    <p:handoutMasterId r:id="rId26"/>
  </p:handoutMasterIdLst>
  <p:sldIdLst>
    <p:sldId id="256" r:id="rId2"/>
    <p:sldId id="331" r:id="rId3"/>
    <p:sldId id="332" r:id="rId4"/>
    <p:sldId id="333" r:id="rId5"/>
    <p:sldId id="329" r:id="rId6"/>
    <p:sldId id="312" r:id="rId7"/>
    <p:sldId id="330" r:id="rId8"/>
    <p:sldId id="337" r:id="rId9"/>
    <p:sldId id="338" r:id="rId10"/>
    <p:sldId id="339" r:id="rId11"/>
    <p:sldId id="340" r:id="rId12"/>
    <p:sldId id="335" r:id="rId13"/>
    <p:sldId id="341" r:id="rId14"/>
    <p:sldId id="345" r:id="rId15"/>
    <p:sldId id="346" r:id="rId16"/>
    <p:sldId id="347" r:id="rId17"/>
    <p:sldId id="348" r:id="rId18"/>
    <p:sldId id="342" r:id="rId19"/>
    <p:sldId id="343" r:id="rId20"/>
    <p:sldId id="334" r:id="rId21"/>
    <p:sldId id="336" r:id="rId22"/>
    <p:sldId id="344" r:id="rId23"/>
    <p:sldId id="317" r:id="rId24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ixonP" initials="D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333D4-C862-45B6-8317-2877931490C0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587DB-5CA8-45F6-B75C-A11ACAAD943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2638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BDF19-1CC3-4CE1-ABAC-A6B6BFF60D88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F66F5-C314-43C9-9E49-13BB8CB26A4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888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2879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354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</a:t>
            </a:r>
            <a:r>
              <a:rPr lang="en-GB" sz="1200" baseline="0" dirty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60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jpe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1.jpe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ml.org/" TargetMode="External"/><Relationship Id="rId2" Type="http://schemas.openxmlformats.org/officeDocument/2006/relationships/hyperlink" Target="mailto:paul.dixon@oiml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32" y="1340768"/>
            <a:ext cx="7344816" cy="1470025"/>
          </a:xfrm>
        </p:spPr>
        <p:txBody>
          <a:bodyPr>
            <a:normAutofit/>
          </a:bodyPr>
          <a:lstStyle/>
          <a:p>
            <a:r>
              <a:rPr lang="en-GB" sz="4000" dirty="0"/>
              <a:t>How to become an Issuing Authority, Utilizer or </a:t>
            </a:r>
            <a:r>
              <a:rPr lang="en-GB" sz="4000" dirty="0" err="1"/>
              <a:t>Asscociate</a:t>
            </a:r>
            <a:r>
              <a:rPr lang="en-GB" sz="4000" dirty="0"/>
              <a:t>?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</a:t>
            </a:fld>
            <a:endParaRPr lang="fr-FR"/>
          </a:p>
        </p:txBody>
      </p:sp>
      <p:sp>
        <p:nvSpPr>
          <p:cNvPr id="5" name="Subtitle 2"/>
          <p:cNvSpPr>
            <a:spLocks noGrp="1"/>
          </p:cNvSpPr>
          <p:nvPr/>
        </p:nvSpPr>
        <p:spPr>
          <a:xfrm>
            <a:off x="467544" y="2924944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sz="2800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Peter Ulbig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COOMET Vice </a:t>
            </a:r>
            <a:r>
              <a:rPr lang="fr-FR" sz="2000" dirty="0" err="1">
                <a:solidFill>
                  <a:schemeClr val="tx1"/>
                </a:solidFill>
              </a:rPr>
              <a:t>President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851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fik 42">
            <a:extLst>
              <a:ext uri="{FF2B5EF4-FFF2-40B4-BE49-F238E27FC236}">
                <a16:creationId xmlns:a16="http://schemas.microsoft.com/office/drawing/2014/main" id="{7B16C0A7-7E36-49EF-9497-1FFD4434F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054" y="4012242"/>
            <a:ext cx="662640" cy="11992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Example of Germany: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10</a:t>
            </a:fld>
            <a:endParaRPr lang="fr-FR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08575BA8-69D3-4BE0-8D2A-A9B0CD8E93A3}"/>
              </a:ext>
            </a:extLst>
          </p:cNvPr>
          <p:cNvSpPr/>
          <p:nvPr/>
        </p:nvSpPr>
        <p:spPr>
          <a:xfrm>
            <a:off x="1803135" y="1916833"/>
            <a:ext cx="180020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Responsible</a:t>
            </a:r>
            <a:endParaRPr lang="de-DE" b="1" dirty="0"/>
          </a:p>
          <a:p>
            <a:pPr algn="ctr"/>
            <a:r>
              <a:rPr lang="de-DE" b="1" dirty="0"/>
              <a:t>Body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7FC8A055-5D64-469A-8935-706CF48F676D}"/>
              </a:ext>
            </a:extLst>
          </p:cNvPr>
          <p:cNvSpPr/>
          <p:nvPr/>
        </p:nvSpPr>
        <p:spPr>
          <a:xfrm>
            <a:off x="6012160" y="1916833"/>
            <a:ext cx="1800200" cy="1080120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Issuing</a:t>
            </a:r>
            <a:endParaRPr lang="de-DE" b="1" dirty="0"/>
          </a:p>
          <a:p>
            <a:pPr algn="ctr"/>
            <a:r>
              <a:rPr lang="de-DE" b="1" dirty="0"/>
              <a:t>Authority</a:t>
            </a:r>
          </a:p>
        </p:txBody>
      </p:sp>
      <p:grpSp>
        <p:nvGrpSpPr>
          <p:cNvPr id="80" name="Gruppieren 79">
            <a:extLst>
              <a:ext uri="{FF2B5EF4-FFF2-40B4-BE49-F238E27FC236}">
                <a16:creationId xmlns:a16="http://schemas.microsoft.com/office/drawing/2014/main" id="{99685115-7E08-4CAF-B2EC-90EFCC1E8F81}"/>
              </a:ext>
            </a:extLst>
          </p:cNvPr>
          <p:cNvGrpSpPr/>
          <p:nvPr/>
        </p:nvGrpSpPr>
        <p:grpSpPr>
          <a:xfrm>
            <a:off x="4427984" y="2996953"/>
            <a:ext cx="3404126" cy="2195154"/>
            <a:chOff x="4427984" y="3164132"/>
            <a:chExt cx="3404126" cy="2195154"/>
          </a:xfrm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4E1D7447-6FCB-42C7-93D6-6C31992D2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4168" y="4160042"/>
              <a:ext cx="662640" cy="1199244"/>
            </a:xfrm>
            <a:prstGeom prst="rect">
              <a:avLst/>
            </a:prstGeom>
          </p:spPr>
        </p:pic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2B912FE9-55A7-4B46-A2F0-3EE2516BA5A1}"/>
                </a:ext>
              </a:extLst>
            </p:cNvPr>
            <p:cNvSpPr txBox="1"/>
            <p:nvPr/>
          </p:nvSpPr>
          <p:spPr>
            <a:xfrm>
              <a:off x="6615110" y="4287650"/>
              <a:ext cx="121700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Issuing</a:t>
              </a:r>
              <a:endParaRPr lang="de-DE" dirty="0"/>
            </a:p>
            <a:p>
              <a:r>
                <a:rPr lang="de-DE" dirty="0"/>
                <a:t>OIML-CS</a:t>
              </a:r>
              <a:br>
                <a:rPr lang="de-DE" dirty="0"/>
              </a:br>
              <a:r>
                <a:rPr lang="de-DE" dirty="0" err="1"/>
                <a:t>certificates</a:t>
              </a:r>
              <a:endParaRPr lang="de-DE" dirty="0"/>
            </a:p>
          </p:txBody>
        </p:sp>
        <p:cxnSp>
          <p:nvCxnSpPr>
            <p:cNvPr id="46" name="Gerader Verbinder 45">
              <a:extLst>
                <a:ext uri="{FF2B5EF4-FFF2-40B4-BE49-F238E27FC236}">
                  <a16:creationId xmlns:a16="http://schemas.microsoft.com/office/drawing/2014/main" id="{7097B31A-0DF8-46C0-91C2-F3AB70462F5A}"/>
                </a:ext>
              </a:extLst>
            </p:cNvPr>
            <p:cNvCxnSpPr>
              <a:cxnSpLocks/>
              <a:stCxn id="61" idx="0"/>
              <a:endCxn id="6" idx="2"/>
            </p:cNvCxnSpPr>
            <p:nvPr/>
          </p:nvCxnSpPr>
          <p:spPr>
            <a:xfrm flipV="1">
              <a:off x="5328084" y="3164132"/>
              <a:ext cx="1584176" cy="105695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E53B7A12-D9CF-411C-A062-AE10A15C700D}"/>
                </a:ext>
              </a:extLst>
            </p:cNvPr>
            <p:cNvGrpSpPr/>
            <p:nvPr/>
          </p:nvGrpSpPr>
          <p:grpSpPr>
            <a:xfrm>
              <a:off x="4427984" y="4221088"/>
              <a:ext cx="1800200" cy="1080120"/>
              <a:chOff x="5796136" y="1844824"/>
              <a:chExt cx="1800200" cy="1080120"/>
            </a:xfrm>
          </p:grpSpPr>
          <p:grpSp>
            <p:nvGrpSpPr>
              <p:cNvPr id="59" name="Gruppieren 58">
                <a:extLst>
                  <a:ext uri="{FF2B5EF4-FFF2-40B4-BE49-F238E27FC236}">
                    <a16:creationId xmlns:a16="http://schemas.microsoft.com/office/drawing/2014/main" id="{B871191A-3955-40B1-9ACD-483B4FD7E88E}"/>
                  </a:ext>
                </a:extLst>
              </p:cNvPr>
              <p:cNvGrpSpPr/>
              <p:nvPr/>
            </p:nvGrpSpPr>
            <p:grpSpPr>
              <a:xfrm>
                <a:off x="5796136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61" name="Rechteck: abgerundete Ecken 60">
                  <a:extLst>
                    <a:ext uri="{FF2B5EF4-FFF2-40B4-BE49-F238E27FC236}">
                      <a16:creationId xmlns:a16="http://schemas.microsoft.com/office/drawing/2014/main" id="{6CFD8258-4907-4CEB-8C7A-BE5A5711DF3A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chemeClr val="accent6">
                    <a:lumMod val="5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b="1" dirty="0"/>
                    <a:t>OIML</a:t>
                  </a:r>
                </a:p>
                <a:p>
                  <a:pPr algn="ctr"/>
                  <a:r>
                    <a:rPr lang="de-DE" b="1" dirty="0" err="1"/>
                    <a:t>Issuing</a:t>
                  </a:r>
                  <a:endParaRPr lang="de-DE" b="1" dirty="0"/>
                </a:p>
                <a:p>
                  <a:pPr algn="ctr"/>
                  <a:r>
                    <a:rPr lang="de-DE" b="1" dirty="0"/>
                    <a:t>Authority</a:t>
                  </a:r>
                </a:p>
              </p:txBody>
            </p:sp>
            <p:pic>
              <p:nvPicPr>
                <p:cNvPr id="62" name="Content Placeholder 7">
                  <a:extLst>
                    <a:ext uri="{FF2B5EF4-FFF2-40B4-BE49-F238E27FC236}">
                      <a16:creationId xmlns:a16="http://schemas.microsoft.com/office/drawing/2014/main" id="{9E5E497D-9A4F-45FB-8EF9-D621EAB3F0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0195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60" name="Grafik 59">
                <a:extLst>
                  <a:ext uri="{FF2B5EF4-FFF2-40B4-BE49-F238E27FC236}">
                    <a16:creationId xmlns:a16="http://schemas.microsoft.com/office/drawing/2014/main" id="{AE5CD5B6-0A1D-43CB-8AE4-20B7330517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75596" y="2019576"/>
                <a:ext cx="450000" cy="387143"/>
              </a:xfrm>
              <a:prstGeom prst="rect">
                <a:avLst/>
              </a:prstGeom>
            </p:spPr>
          </p:pic>
        </p:grp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3DE4EA93-F8D2-489B-92DC-5C5EA74FC4D7}"/>
              </a:ext>
            </a:extLst>
          </p:cNvPr>
          <p:cNvSpPr txBox="1"/>
          <p:nvPr/>
        </p:nvSpPr>
        <p:spPr>
          <a:xfrm>
            <a:off x="2636396" y="3573016"/>
            <a:ext cx="1269258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Acceptance</a:t>
            </a:r>
          </a:p>
          <a:p>
            <a:r>
              <a:rPr lang="de-DE" dirty="0" err="1"/>
              <a:t>of</a:t>
            </a:r>
            <a:r>
              <a:rPr lang="de-DE" dirty="0"/>
              <a:t> OIML-CS</a:t>
            </a:r>
            <a:br>
              <a:rPr lang="de-DE" dirty="0"/>
            </a:br>
            <a:r>
              <a:rPr lang="de-DE" dirty="0" err="1"/>
              <a:t>certificates</a:t>
            </a:r>
            <a:endParaRPr lang="de-DE" dirty="0"/>
          </a:p>
          <a:p>
            <a:r>
              <a:rPr lang="de-DE" dirty="0" err="1"/>
              <a:t>leading</a:t>
            </a:r>
            <a:r>
              <a:rPr lang="de-DE" dirty="0"/>
              <a:t> </a:t>
            </a:r>
            <a:r>
              <a:rPr lang="de-DE" dirty="0" err="1"/>
              <a:t>to</a:t>
            </a:r>
            <a:endParaRPr lang="de-DE" dirty="0"/>
          </a:p>
          <a:p>
            <a:r>
              <a:rPr lang="de-DE" dirty="0"/>
              <a:t>German </a:t>
            </a:r>
            <a:r>
              <a:rPr lang="de-DE" dirty="0" err="1"/>
              <a:t>or</a:t>
            </a:r>
            <a:endParaRPr lang="de-DE" dirty="0"/>
          </a:p>
          <a:p>
            <a:r>
              <a:rPr lang="de-DE" dirty="0"/>
              <a:t>European </a:t>
            </a:r>
          </a:p>
          <a:p>
            <a:r>
              <a:rPr lang="de-DE" dirty="0" err="1"/>
              <a:t>certificates</a:t>
            </a:r>
            <a:endParaRPr lang="de-DE" dirty="0"/>
          </a:p>
        </p:txBody>
      </p: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6807E5FE-35F3-43BE-BB9D-2C158E96E546}"/>
              </a:ext>
            </a:extLst>
          </p:cNvPr>
          <p:cNvCxnSpPr>
            <a:cxnSpLocks/>
            <a:stCxn id="77" idx="0"/>
            <a:endCxn id="5" idx="2"/>
          </p:cNvCxnSpPr>
          <p:nvPr/>
        </p:nvCxnSpPr>
        <p:spPr>
          <a:xfrm flipV="1">
            <a:off x="1284511" y="2996953"/>
            <a:ext cx="1418724" cy="105239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360BD5AD-CDD2-4A99-AB95-FEE1D168355C}"/>
              </a:ext>
            </a:extLst>
          </p:cNvPr>
          <p:cNvGrpSpPr/>
          <p:nvPr/>
        </p:nvGrpSpPr>
        <p:grpSpPr>
          <a:xfrm>
            <a:off x="384411" y="4049351"/>
            <a:ext cx="1800200" cy="1080120"/>
            <a:chOff x="5724128" y="1844824"/>
            <a:chExt cx="1800200" cy="1080120"/>
          </a:xfrm>
        </p:grpSpPr>
        <p:grpSp>
          <p:nvGrpSpPr>
            <p:cNvPr id="73" name="Gruppieren 72">
              <a:extLst>
                <a:ext uri="{FF2B5EF4-FFF2-40B4-BE49-F238E27FC236}">
                  <a16:creationId xmlns:a16="http://schemas.microsoft.com/office/drawing/2014/main" id="{D151033E-A56A-41B7-86BB-EAEB47FAC786}"/>
                </a:ext>
              </a:extLst>
            </p:cNvPr>
            <p:cNvGrpSpPr/>
            <p:nvPr/>
          </p:nvGrpSpPr>
          <p:grpSpPr>
            <a:xfrm>
              <a:off x="5724128" y="1844824"/>
              <a:ext cx="1800200" cy="1080120"/>
              <a:chOff x="5724128" y="1844824"/>
              <a:chExt cx="1800200" cy="1080120"/>
            </a:xfrm>
          </p:grpSpPr>
          <p:grpSp>
            <p:nvGrpSpPr>
              <p:cNvPr id="75" name="Gruppieren 74">
                <a:extLst>
                  <a:ext uri="{FF2B5EF4-FFF2-40B4-BE49-F238E27FC236}">
                    <a16:creationId xmlns:a16="http://schemas.microsoft.com/office/drawing/2014/main" id="{A4CAAB1E-3A15-43FF-9AC4-3BDBEEE6B2F6}"/>
                  </a:ext>
                </a:extLst>
              </p:cNvPr>
              <p:cNvGrpSpPr/>
              <p:nvPr/>
            </p:nvGrpSpPr>
            <p:grpSpPr>
              <a:xfrm>
                <a:off x="5724128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77" name="Rechteck: abgerundete Ecken 76">
                  <a:extLst>
                    <a:ext uri="{FF2B5EF4-FFF2-40B4-BE49-F238E27FC236}">
                      <a16:creationId xmlns:a16="http://schemas.microsoft.com/office/drawing/2014/main" id="{B31A75D9-FF10-4C8A-9F18-ADD7743B8DB8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b="1" dirty="0"/>
                </a:p>
                <a:p>
                  <a:pPr algn="ctr"/>
                  <a:r>
                    <a:rPr lang="de-DE" b="1" dirty="0"/>
                    <a:t>  </a:t>
                  </a:r>
                  <a:r>
                    <a:rPr lang="de-DE" b="1" dirty="0" err="1"/>
                    <a:t>Utilizer</a:t>
                  </a:r>
                  <a:endParaRPr lang="de-DE" b="1" dirty="0"/>
                </a:p>
                <a:p>
                  <a:pPr algn="ctr"/>
                  <a:endParaRPr lang="de-DE" b="1" dirty="0"/>
                </a:p>
              </p:txBody>
            </p:sp>
            <p:pic>
              <p:nvPicPr>
                <p:cNvPr id="78" name="Content Placeholder 7">
                  <a:extLst>
                    <a:ext uri="{FF2B5EF4-FFF2-40B4-BE49-F238E27FC236}">
                      <a16:creationId xmlns:a16="http://schemas.microsoft.com/office/drawing/2014/main" id="{B56E41A0-5528-4085-AFC7-F099D69A38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1712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76" name="Grafik 75">
                <a:extLst>
                  <a:ext uri="{FF2B5EF4-FFF2-40B4-BE49-F238E27FC236}">
                    <a16:creationId xmlns:a16="http://schemas.microsoft.com/office/drawing/2014/main" id="{AB5737A2-9911-49BD-8E9F-5A9A9EB805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17200" y="1916833"/>
                <a:ext cx="450000" cy="388196"/>
              </a:xfrm>
              <a:prstGeom prst="rect">
                <a:avLst/>
              </a:prstGeom>
            </p:spPr>
          </p:pic>
        </p:grpSp>
        <p:pic>
          <p:nvPicPr>
            <p:cNvPr id="74" name="Grafik 73">
              <a:extLst>
                <a:ext uri="{FF2B5EF4-FFF2-40B4-BE49-F238E27FC236}">
                  <a16:creationId xmlns:a16="http://schemas.microsoft.com/office/drawing/2014/main" id="{E5AD3E8A-631E-4E5B-90F0-1DA199330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61461" y="2521052"/>
              <a:ext cx="363112" cy="356852"/>
            </a:xfrm>
            <a:prstGeom prst="rect">
              <a:avLst/>
            </a:prstGeom>
          </p:spPr>
        </p:pic>
      </p:grpSp>
      <p:pic>
        <p:nvPicPr>
          <p:cNvPr id="8" name="Grafik 7">
            <a:extLst>
              <a:ext uri="{FF2B5EF4-FFF2-40B4-BE49-F238E27FC236}">
                <a16:creationId xmlns:a16="http://schemas.microsoft.com/office/drawing/2014/main" id="{51557E7A-2211-4B71-A94F-F33D025FC0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8971" y="5326399"/>
            <a:ext cx="1362041" cy="508446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76DEEAC2-58A6-4EC8-8D4D-DDAAE83C53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412" y="5345494"/>
            <a:ext cx="1362041" cy="508446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23B00CEE-3A64-47B6-B8E6-C9A57D906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498" y="1771255"/>
            <a:ext cx="1422888" cy="1224135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F732AEE2-D6A7-45A6-B550-FE4A22F2A5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291" y="1913940"/>
            <a:ext cx="1104957" cy="1085906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058A0EE-20EA-4801-A821-24BBCFD1E1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31012" y="1147554"/>
            <a:ext cx="844692" cy="50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287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fik 42">
            <a:extLst>
              <a:ext uri="{FF2B5EF4-FFF2-40B4-BE49-F238E27FC236}">
                <a16:creationId xmlns:a16="http://schemas.microsoft.com/office/drawing/2014/main" id="{7B16C0A7-7E36-49EF-9497-1FFD4434F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054" y="4012242"/>
            <a:ext cx="662640" cy="11992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Example of ?: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11</a:t>
            </a:fld>
            <a:endParaRPr lang="fr-FR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08575BA8-69D3-4BE0-8D2A-A9B0CD8E93A3}"/>
              </a:ext>
            </a:extLst>
          </p:cNvPr>
          <p:cNvSpPr/>
          <p:nvPr/>
        </p:nvSpPr>
        <p:spPr>
          <a:xfrm>
            <a:off x="1803135" y="1916833"/>
            <a:ext cx="180020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Responsible</a:t>
            </a:r>
            <a:endParaRPr lang="de-DE" b="1" dirty="0"/>
          </a:p>
          <a:p>
            <a:pPr algn="ctr"/>
            <a:r>
              <a:rPr lang="de-DE" b="1" dirty="0"/>
              <a:t>Body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7FC8A055-5D64-469A-8935-706CF48F676D}"/>
              </a:ext>
            </a:extLst>
          </p:cNvPr>
          <p:cNvSpPr/>
          <p:nvPr/>
        </p:nvSpPr>
        <p:spPr>
          <a:xfrm>
            <a:off x="6012160" y="1916833"/>
            <a:ext cx="1800200" cy="1080120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Issuing</a:t>
            </a:r>
            <a:endParaRPr lang="de-DE" b="1" dirty="0"/>
          </a:p>
          <a:p>
            <a:pPr algn="ctr"/>
            <a:r>
              <a:rPr lang="de-DE" b="1" dirty="0"/>
              <a:t>Authority</a:t>
            </a:r>
          </a:p>
        </p:txBody>
      </p:sp>
      <p:grpSp>
        <p:nvGrpSpPr>
          <p:cNvPr id="80" name="Gruppieren 79">
            <a:extLst>
              <a:ext uri="{FF2B5EF4-FFF2-40B4-BE49-F238E27FC236}">
                <a16:creationId xmlns:a16="http://schemas.microsoft.com/office/drawing/2014/main" id="{99685115-7E08-4CAF-B2EC-90EFCC1E8F81}"/>
              </a:ext>
            </a:extLst>
          </p:cNvPr>
          <p:cNvGrpSpPr/>
          <p:nvPr/>
        </p:nvGrpSpPr>
        <p:grpSpPr>
          <a:xfrm>
            <a:off x="4427984" y="2996953"/>
            <a:ext cx="3546281" cy="2485439"/>
            <a:chOff x="4427984" y="3164132"/>
            <a:chExt cx="3546281" cy="2485439"/>
          </a:xfrm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4E1D7447-6FCB-42C7-93D6-6C31992D2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4168" y="4160042"/>
              <a:ext cx="662640" cy="1199244"/>
            </a:xfrm>
            <a:prstGeom prst="rect">
              <a:avLst/>
            </a:prstGeom>
          </p:spPr>
        </p:pic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2B912FE9-55A7-4B46-A2F0-3EE2516BA5A1}"/>
                </a:ext>
              </a:extLst>
            </p:cNvPr>
            <p:cNvSpPr txBox="1"/>
            <p:nvPr/>
          </p:nvSpPr>
          <p:spPr>
            <a:xfrm>
              <a:off x="6615110" y="4172243"/>
              <a:ext cx="1359155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Issuing</a:t>
              </a:r>
              <a:endParaRPr lang="de-DE" dirty="0"/>
            </a:p>
            <a:p>
              <a:r>
                <a:rPr lang="de-DE" dirty="0"/>
                <a:t>OIML-CS</a:t>
              </a:r>
            </a:p>
            <a:p>
              <a:r>
                <a:rPr lang="de-DE" dirty="0"/>
                <a:t>and national</a:t>
              </a:r>
              <a:br>
                <a:rPr lang="de-DE" dirty="0"/>
              </a:br>
              <a:r>
                <a:rPr lang="de-DE" dirty="0" err="1"/>
                <a:t>certificates</a:t>
              </a:r>
              <a:endParaRPr lang="de-DE" dirty="0"/>
            </a:p>
            <a:p>
              <a:endParaRPr lang="de-DE" dirty="0"/>
            </a:p>
          </p:txBody>
        </p:sp>
        <p:cxnSp>
          <p:nvCxnSpPr>
            <p:cNvPr id="46" name="Gerader Verbinder 45">
              <a:extLst>
                <a:ext uri="{FF2B5EF4-FFF2-40B4-BE49-F238E27FC236}">
                  <a16:creationId xmlns:a16="http://schemas.microsoft.com/office/drawing/2014/main" id="{7097B31A-0DF8-46C0-91C2-F3AB70462F5A}"/>
                </a:ext>
              </a:extLst>
            </p:cNvPr>
            <p:cNvCxnSpPr>
              <a:cxnSpLocks/>
              <a:stCxn id="61" idx="0"/>
              <a:endCxn id="6" idx="2"/>
            </p:cNvCxnSpPr>
            <p:nvPr/>
          </p:nvCxnSpPr>
          <p:spPr>
            <a:xfrm flipV="1">
              <a:off x="5328084" y="3164132"/>
              <a:ext cx="1584176" cy="105695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E53B7A12-D9CF-411C-A062-AE10A15C700D}"/>
                </a:ext>
              </a:extLst>
            </p:cNvPr>
            <p:cNvGrpSpPr/>
            <p:nvPr/>
          </p:nvGrpSpPr>
          <p:grpSpPr>
            <a:xfrm>
              <a:off x="4427984" y="4221088"/>
              <a:ext cx="1800200" cy="1080120"/>
              <a:chOff x="5796136" y="1844824"/>
              <a:chExt cx="1800200" cy="1080120"/>
            </a:xfrm>
          </p:grpSpPr>
          <p:grpSp>
            <p:nvGrpSpPr>
              <p:cNvPr id="59" name="Gruppieren 58">
                <a:extLst>
                  <a:ext uri="{FF2B5EF4-FFF2-40B4-BE49-F238E27FC236}">
                    <a16:creationId xmlns:a16="http://schemas.microsoft.com/office/drawing/2014/main" id="{B871191A-3955-40B1-9ACD-483B4FD7E88E}"/>
                  </a:ext>
                </a:extLst>
              </p:cNvPr>
              <p:cNvGrpSpPr/>
              <p:nvPr/>
            </p:nvGrpSpPr>
            <p:grpSpPr>
              <a:xfrm>
                <a:off x="5796136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61" name="Rechteck: abgerundete Ecken 60">
                  <a:extLst>
                    <a:ext uri="{FF2B5EF4-FFF2-40B4-BE49-F238E27FC236}">
                      <a16:creationId xmlns:a16="http://schemas.microsoft.com/office/drawing/2014/main" id="{6CFD8258-4907-4CEB-8C7A-BE5A5711DF3A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chemeClr val="accent6">
                    <a:lumMod val="5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b="1" dirty="0"/>
                    <a:t>OIML</a:t>
                  </a:r>
                </a:p>
                <a:p>
                  <a:pPr algn="ctr"/>
                  <a:r>
                    <a:rPr lang="de-DE" b="1" dirty="0" err="1"/>
                    <a:t>Issuing</a:t>
                  </a:r>
                  <a:endParaRPr lang="de-DE" b="1" dirty="0"/>
                </a:p>
                <a:p>
                  <a:pPr algn="ctr"/>
                  <a:r>
                    <a:rPr lang="de-DE" b="1" dirty="0"/>
                    <a:t>Authority</a:t>
                  </a:r>
                </a:p>
              </p:txBody>
            </p:sp>
            <p:pic>
              <p:nvPicPr>
                <p:cNvPr id="62" name="Content Placeholder 7">
                  <a:extLst>
                    <a:ext uri="{FF2B5EF4-FFF2-40B4-BE49-F238E27FC236}">
                      <a16:creationId xmlns:a16="http://schemas.microsoft.com/office/drawing/2014/main" id="{9E5E497D-9A4F-45FB-8EF9-D621EAB3F0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0195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60" name="Grafik 59">
                <a:extLst>
                  <a:ext uri="{FF2B5EF4-FFF2-40B4-BE49-F238E27FC236}">
                    <a16:creationId xmlns:a16="http://schemas.microsoft.com/office/drawing/2014/main" id="{AE5CD5B6-0A1D-43CB-8AE4-20B7330517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75596" y="2019576"/>
                <a:ext cx="450000" cy="387143"/>
              </a:xfrm>
              <a:prstGeom prst="rect">
                <a:avLst/>
              </a:prstGeom>
            </p:spPr>
          </p:pic>
        </p:grp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3DE4EA93-F8D2-489B-92DC-5C5EA74FC4D7}"/>
              </a:ext>
            </a:extLst>
          </p:cNvPr>
          <p:cNvSpPr txBox="1"/>
          <p:nvPr/>
        </p:nvSpPr>
        <p:spPr>
          <a:xfrm>
            <a:off x="2608051" y="4005064"/>
            <a:ext cx="124681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General</a:t>
            </a:r>
          </a:p>
          <a:p>
            <a:r>
              <a:rPr lang="de-DE" dirty="0" err="1"/>
              <a:t>acceptance</a:t>
            </a:r>
            <a:endParaRPr lang="de-DE" dirty="0"/>
          </a:p>
          <a:p>
            <a:r>
              <a:rPr lang="de-DE" dirty="0" err="1"/>
              <a:t>of</a:t>
            </a:r>
            <a:r>
              <a:rPr lang="de-DE" dirty="0"/>
              <a:t> OIML-CS</a:t>
            </a:r>
            <a:br>
              <a:rPr lang="de-DE" dirty="0"/>
            </a:br>
            <a:r>
              <a:rPr lang="de-DE" dirty="0" err="1"/>
              <a:t>certificates</a:t>
            </a:r>
            <a:endParaRPr lang="de-DE" dirty="0"/>
          </a:p>
        </p:txBody>
      </p: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6807E5FE-35F3-43BE-BB9D-2C158E96E546}"/>
              </a:ext>
            </a:extLst>
          </p:cNvPr>
          <p:cNvCxnSpPr>
            <a:cxnSpLocks/>
            <a:stCxn id="77" idx="0"/>
            <a:endCxn id="5" idx="2"/>
          </p:cNvCxnSpPr>
          <p:nvPr/>
        </p:nvCxnSpPr>
        <p:spPr>
          <a:xfrm flipV="1">
            <a:off x="1284511" y="2996953"/>
            <a:ext cx="1418724" cy="105239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360BD5AD-CDD2-4A99-AB95-FEE1D168355C}"/>
              </a:ext>
            </a:extLst>
          </p:cNvPr>
          <p:cNvGrpSpPr/>
          <p:nvPr/>
        </p:nvGrpSpPr>
        <p:grpSpPr>
          <a:xfrm>
            <a:off x="384411" y="4049351"/>
            <a:ext cx="1800200" cy="1080120"/>
            <a:chOff x="5724128" y="1844824"/>
            <a:chExt cx="1800200" cy="1080120"/>
          </a:xfrm>
        </p:grpSpPr>
        <p:grpSp>
          <p:nvGrpSpPr>
            <p:cNvPr id="73" name="Gruppieren 72">
              <a:extLst>
                <a:ext uri="{FF2B5EF4-FFF2-40B4-BE49-F238E27FC236}">
                  <a16:creationId xmlns:a16="http://schemas.microsoft.com/office/drawing/2014/main" id="{D151033E-A56A-41B7-86BB-EAEB47FAC786}"/>
                </a:ext>
              </a:extLst>
            </p:cNvPr>
            <p:cNvGrpSpPr/>
            <p:nvPr/>
          </p:nvGrpSpPr>
          <p:grpSpPr>
            <a:xfrm>
              <a:off x="5724128" y="1844824"/>
              <a:ext cx="1800200" cy="1080120"/>
              <a:chOff x="5724128" y="1844824"/>
              <a:chExt cx="1800200" cy="1080120"/>
            </a:xfrm>
          </p:grpSpPr>
          <p:grpSp>
            <p:nvGrpSpPr>
              <p:cNvPr id="75" name="Gruppieren 74">
                <a:extLst>
                  <a:ext uri="{FF2B5EF4-FFF2-40B4-BE49-F238E27FC236}">
                    <a16:creationId xmlns:a16="http://schemas.microsoft.com/office/drawing/2014/main" id="{A4CAAB1E-3A15-43FF-9AC4-3BDBEEE6B2F6}"/>
                  </a:ext>
                </a:extLst>
              </p:cNvPr>
              <p:cNvGrpSpPr/>
              <p:nvPr/>
            </p:nvGrpSpPr>
            <p:grpSpPr>
              <a:xfrm>
                <a:off x="5724128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77" name="Rechteck: abgerundete Ecken 76">
                  <a:extLst>
                    <a:ext uri="{FF2B5EF4-FFF2-40B4-BE49-F238E27FC236}">
                      <a16:creationId xmlns:a16="http://schemas.microsoft.com/office/drawing/2014/main" id="{B31A75D9-FF10-4C8A-9F18-ADD7743B8DB8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b="1" dirty="0"/>
                </a:p>
                <a:p>
                  <a:pPr algn="ctr"/>
                  <a:r>
                    <a:rPr lang="de-DE" b="1" dirty="0"/>
                    <a:t>  </a:t>
                  </a:r>
                  <a:r>
                    <a:rPr lang="de-DE" b="1" dirty="0" err="1"/>
                    <a:t>Utilizer</a:t>
                  </a:r>
                  <a:endParaRPr lang="de-DE" b="1" dirty="0"/>
                </a:p>
                <a:p>
                  <a:pPr algn="ctr"/>
                  <a:endParaRPr lang="de-DE" b="1" dirty="0"/>
                </a:p>
              </p:txBody>
            </p:sp>
            <p:pic>
              <p:nvPicPr>
                <p:cNvPr id="78" name="Content Placeholder 7">
                  <a:extLst>
                    <a:ext uri="{FF2B5EF4-FFF2-40B4-BE49-F238E27FC236}">
                      <a16:creationId xmlns:a16="http://schemas.microsoft.com/office/drawing/2014/main" id="{B56E41A0-5528-4085-AFC7-F099D69A38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1712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76" name="Grafik 75">
                <a:extLst>
                  <a:ext uri="{FF2B5EF4-FFF2-40B4-BE49-F238E27FC236}">
                    <a16:creationId xmlns:a16="http://schemas.microsoft.com/office/drawing/2014/main" id="{AB5737A2-9911-49BD-8E9F-5A9A9EB805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17200" y="1916833"/>
                <a:ext cx="450000" cy="388196"/>
              </a:xfrm>
              <a:prstGeom prst="rect">
                <a:avLst/>
              </a:prstGeom>
            </p:spPr>
          </p:pic>
        </p:grpSp>
        <p:pic>
          <p:nvPicPr>
            <p:cNvPr id="74" name="Grafik 73">
              <a:extLst>
                <a:ext uri="{FF2B5EF4-FFF2-40B4-BE49-F238E27FC236}">
                  <a16:creationId xmlns:a16="http://schemas.microsoft.com/office/drawing/2014/main" id="{E5AD3E8A-631E-4E5B-90F0-1DA199330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61461" y="2521052"/>
              <a:ext cx="363112" cy="356852"/>
            </a:xfrm>
            <a:prstGeom prst="rect">
              <a:avLst/>
            </a:prstGeom>
          </p:spPr>
        </p:pic>
      </p:grpSp>
      <p:pic>
        <p:nvPicPr>
          <p:cNvPr id="32" name="Grafik 31">
            <a:extLst>
              <a:ext uri="{FF2B5EF4-FFF2-40B4-BE49-F238E27FC236}">
                <a16:creationId xmlns:a16="http://schemas.microsoft.com/office/drawing/2014/main" id="{23B00CEE-3A64-47B6-B8E6-C9A57D9060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498" y="1771255"/>
            <a:ext cx="1422888" cy="1224135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F732AEE2-D6A7-45A6-B550-FE4A22F2A5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291" y="1913940"/>
            <a:ext cx="1104957" cy="1085906"/>
          </a:xfrm>
          <a:prstGeom prst="rect">
            <a:avLst/>
          </a:prstGeom>
        </p:spPr>
      </p:pic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6632958D-F038-4A2B-BFFC-1774C41C756C}"/>
              </a:ext>
            </a:extLst>
          </p:cNvPr>
          <p:cNvSpPr/>
          <p:nvPr/>
        </p:nvSpPr>
        <p:spPr>
          <a:xfrm>
            <a:off x="3849440" y="2168861"/>
            <a:ext cx="360040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DE6887BF-D3B8-4A1A-A77F-DB9549D4729F}"/>
              </a:ext>
            </a:extLst>
          </p:cNvPr>
          <p:cNvSpPr txBox="1"/>
          <p:nvPr/>
        </p:nvSpPr>
        <p:spPr>
          <a:xfrm>
            <a:off x="4204276" y="5486826"/>
            <a:ext cx="3503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Manufacturer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OIML </a:t>
            </a:r>
            <a:r>
              <a:rPr lang="de-DE" dirty="0" err="1"/>
              <a:t>certificate</a:t>
            </a:r>
            <a:endParaRPr lang="de-DE" dirty="0"/>
          </a:p>
        </p:txBody>
      </p:sp>
      <p:sp>
        <p:nvSpPr>
          <p:cNvPr id="35" name="Pfeil: nach oben 34">
            <a:extLst>
              <a:ext uri="{FF2B5EF4-FFF2-40B4-BE49-F238E27FC236}">
                <a16:creationId xmlns:a16="http://schemas.microsoft.com/office/drawing/2014/main" id="{268400E7-6A38-49FC-9735-9E5DBC0D167C}"/>
              </a:ext>
            </a:extLst>
          </p:cNvPr>
          <p:cNvSpPr/>
          <p:nvPr/>
        </p:nvSpPr>
        <p:spPr>
          <a:xfrm>
            <a:off x="5238290" y="5308781"/>
            <a:ext cx="504056" cy="1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944F6226-0F47-47DE-BB93-D9CFE7CA286B}"/>
              </a:ext>
            </a:extLst>
          </p:cNvPr>
          <p:cNvSpPr txBox="1"/>
          <p:nvPr/>
        </p:nvSpPr>
        <p:spPr>
          <a:xfrm>
            <a:off x="4201024" y="5846912"/>
            <a:ext cx="3838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Manufacturer</a:t>
            </a:r>
            <a:r>
              <a:rPr lang="de-DE" dirty="0"/>
              <a:t> </a:t>
            </a:r>
            <a:r>
              <a:rPr lang="de-DE" dirty="0" err="1"/>
              <a:t>without</a:t>
            </a:r>
            <a:r>
              <a:rPr lang="de-DE" dirty="0"/>
              <a:t> OIML </a:t>
            </a:r>
            <a:r>
              <a:rPr lang="de-DE" dirty="0" err="1"/>
              <a:t>certificate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4335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How to become an Utilizer?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12</a:t>
            </a:fld>
            <a:endParaRPr lang="fr-FR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5D4FD17F-0150-4D4D-86D7-1C8F93446867}"/>
              </a:ext>
            </a:extLst>
          </p:cNvPr>
          <p:cNvSpPr/>
          <p:nvPr/>
        </p:nvSpPr>
        <p:spPr>
          <a:xfrm>
            <a:off x="570384" y="1988840"/>
            <a:ext cx="70567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OIML B18: </a:t>
            </a:r>
            <a:br>
              <a:rPr lang="en-US" sz="2400" b="1" dirty="0"/>
            </a:br>
            <a:endParaRPr lang="en-US" sz="2400" b="1" dirty="0"/>
          </a:p>
          <a:p>
            <a:r>
              <a:rPr lang="en-US" sz="2400" b="1" dirty="0"/>
              <a:t>5 Participation in the OIML-CS</a:t>
            </a:r>
          </a:p>
          <a:p>
            <a:endParaRPr lang="de-DE" sz="2400" b="1" dirty="0"/>
          </a:p>
          <a:p>
            <a:r>
              <a:rPr lang="de-DE" sz="2400" b="1" dirty="0"/>
              <a:t>5.1 </a:t>
            </a:r>
            <a:r>
              <a:rPr lang="de-DE" sz="2400" dirty="0"/>
              <a:t>Membership</a:t>
            </a:r>
            <a:br>
              <a:rPr lang="de-DE" sz="2400" dirty="0"/>
            </a:br>
            <a:endParaRPr lang="de-DE" sz="2400" dirty="0"/>
          </a:p>
          <a:p>
            <a:r>
              <a:rPr lang="en-US" sz="2400" dirty="0"/>
              <a:t>5.1.2 The </a:t>
            </a:r>
            <a:r>
              <a:rPr lang="en-US" sz="2400" b="1" dirty="0">
                <a:solidFill>
                  <a:srgbClr val="0070C0"/>
                </a:solidFill>
              </a:rPr>
              <a:t>CIML Member</a:t>
            </a:r>
            <a:r>
              <a:rPr lang="en-US" sz="2400" dirty="0"/>
              <a:t> in a given Member State may </a:t>
            </a:r>
            <a:r>
              <a:rPr lang="en-US" sz="2400" b="1" dirty="0">
                <a:solidFill>
                  <a:srgbClr val="FF0000"/>
                </a:solidFill>
              </a:rPr>
              <a:t>designate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0070C0"/>
                </a:solidFill>
              </a:rPr>
              <a:t>one or more Utilizers </a:t>
            </a:r>
            <a:r>
              <a:rPr lang="en-US" sz="2400" dirty="0"/>
              <a:t>in that</a:t>
            </a:r>
          </a:p>
          <a:p>
            <a:r>
              <a:rPr lang="en-US" sz="2400" dirty="0"/>
              <a:t>State per category of measuring instrument.</a:t>
            </a:r>
          </a:p>
        </p:txBody>
      </p:sp>
    </p:spTree>
    <p:extLst>
      <p:ext uri="{BB962C8B-B14F-4D97-AF65-F5344CB8AC3E}">
        <p14:creationId xmlns:p14="http://schemas.microsoft.com/office/powerpoint/2010/main" val="425248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How to become an Utilizer?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13</a:t>
            </a:fld>
            <a:endParaRPr lang="fr-FR"/>
          </a:p>
        </p:txBody>
      </p: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02AA0E07-E530-426F-976A-5B1EBBFA87B4}"/>
              </a:ext>
            </a:extLst>
          </p:cNvPr>
          <p:cNvGrpSpPr/>
          <p:nvPr/>
        </p:nvGrpSpPr>
        <p:grpSpPr>
          <a:xfrm>
            <a:off x="5126166" y="5157192"/>
            <a:ext cx="1800200" cy="1080120"/>
            <a:chOff x="5724128" y="1844824"/>
            <a:chExt cx="1800200" cy="1080120"/>
          </a:xfrm>
        </p:grpSpPr>
        <p:grpSp>
          <p:nvGrpSpPr>
            <p:cNvPr id="23" name="Gruppieren 22">
              <a:extLst>
                <a:ext uri="{FF2B5EF4-FFF2-40B4-BE49-F238E27FC236}">
                  <a16:creationId xmlns:a16="http://schemas.microsoft.com/office/drawing/2014/main" id="{5F39AF2A-5B52-406B-97A9-2DCFEE7F921A}"/>
                </a:ext>
              </a:extLst>
            </p:cNvPr>
            <p:cNvGrpSpPr/>
            <p:nvPr/>
          </p:nvGrpSpPr>
          <p:grpSpPr>
            <a:xfrm>
              <a:off x="5724128" y="1844824"/>
              <a:ext cx="1800200" cy="1080120"/>
              <a:chOff x="5724128" y="1844824"/>
              <a:chExt cx="1800200" cy="1080120"/>
            </a:xfrm>
          </p:grpSpPr>
          <p:grpSp>
            <p:nvGrpSpPr>
              <p:cNvPr id="25" name="Gruppieren 24">
                <a:extLst>
                  <a:ext uri="{FF2B5EF4-FFF2-40B4-BE49-F238E27FC236}">
                    <a16:creationId xmlns:a16="http://schemas.microsoft.com/office/drawing/2014/main" id="{B646BC55-4CA0-4A50-8BBD-DD7C83C5CE5D}"/>
                  </a:ext>
                </a:extLst>
              </p:cNvPr>
              <p:cNvGrpSpPr/>
              <p:nvPr/>
            </p:nvGrpSpPr>
            <p:grpSpPr>
              <a:xfrm>
                <a:off x="5724128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27" name="Rechteck: abgerundete Ecken 26">
                  <a:extLst>
                    <a:ext uri="{FF2B5EF4-FFF2-40B4-BE49-F238E27FC236}">
                      <a16:creationId xmlns:a16="http://schemas.microsoft.com/office/drawing/2014/main" id="{6273D76A-9B66-401D-9893-FC187C965F5C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b="1" dirty="0"/>
                </a:p>
                <a:p>
                  <a:pPr algn="ctr"/>
                  <a:r>
                    <a:rPr lang="de-DE" b="1" dirty="0"/>
                    <a:t>  </a:t>
                  </a:r>
                  <a:r>
                    <a:rPr lang="de-DE" b="1" dirty="0" err="1"/>
                    <a:t>Utilizer</a:t>
                  </a:r>
                  <a:endParaRPr lang="de-DE" b="1" dirty="0"/>
                </a:p>
                <a:p>
                  <a:pPr algn="ctr"/>
                  <a:endParaRPr lang="de-DE" b="1" dirty="0"/>
                </a:p>
              </p:txBody>
            </p:sp>
            <p:pic>
              <p:nvPicPr>
                <p:cNvPr id="28" name="Content Placeholder 7">
                  <a:extLst>
                    <a:ext uri="{FF2B5EF4-FFF2-40B4-BE49-F238E27FC236}">
                      <a16:creationId xmlns:a16="http://schemas.microsoft.com/office/drawing/2014/main" id="{4160E090-0CD7-464E-B841-03A9811108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1712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26" name="Grafik 25">
                <a:extLst>
                  <a:ext uri="{FF2B5EF4-FFF2-40B4-BE49-F238E27FC236}">
                    <a16:creationId xmlns:a16="http://schemas.microsoft.com/office/drawing/2014/main" id="{FADC9B78-BC91-4067-8C5B-2EB9CC4174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17200" y="1916833"/>
                <a:ext cx="450000" cy="388196"/>
              </a:xfrm>
              <a:prstGeom prst="rect">
                <a:avLst/>
              </a:prstGeom>
            </p:spPr>
          </p:pic>
        </p:grpSp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9D66E5B3-3DA7-490B-87C7-E85C169B41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1461" y="2521052"/>
              <a:ext cx="363112" cy="356852"/>
            </a:xfrm>
            <a:prstGeom prst="rect">
              <a:avLst/>
            </a:prstGeom>
          </p:spPr>
        </p:pic>
      </p:grpSp>
      <p:pic>
        <p:nvPicPr>
          <p:cNvPr id="40" name="Grafik 39">
            <a:extLst>
              <a:ext uri="{FF2B5EF4-FFF2-40B4-BE49-F238E27FC236}">
                <a16:creationId xmlns:a16="http://schemas.microsoft.com/office/drawing/2014/main" id="{72FA1895-A031-4C27-85A9-0B0D93F5C0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291" y="3287282"/>
            <a:ext cx="1104957" cy="1085906"/>
          </a:xfrm>
          <a:prstGeom prst="rect">
            <a:avLst/>
          </a:prstGeom>
        </p:spPr>
      </p:pic>
      <p:sp>
        <p:nvSpPr>
          <p:cNvPr id="43" name="Textfeld 42">
            <a:extLst>
              <a:ext uri="{FF2B5EF4-FFF2-40B4-BE49-F238E27FC236}">
                <a16:creationId xmlns:a16="http://schemas.microsoft.com/office/drawing/2014/main" id="{8C21FFD9-5618-4CA0-AEA4-A8822198A4B4}"/>
              </a:ext>
            </a:extLst>
          </p:cNvPr>
          <p:cNvSpPr txBox="1"/>
          <p:nvPr/>
        </p:nvSpPr>
        <p:spPr>
          <a:xfrm>
            <a:off x="5943397" y="3432999"/>
            <a:ext cx="9861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i="1" dirty="0"/>
              <a:t>CIML </a:t>
            </a:r>
          </a:p>
          <a:p>
            <a:pPr algn="ctr"/>
            <a:r>
              <a:rPr lang="de-DE" i="1" dirty="0" err="1"/>
              <a:t>member</a:t>
            </a:r>
            <a:endParaRPr lang="de-DE" i="1" dirty="0"/>
          </a:p>
        </p:txBody>
      </p:sp>
      <p:sp>
        <p:nvSpPr>
          <p:cNvPr id="45" name="Rechteck: abgerundete Ecken 44">
            <a:extLst>
              <a:ext uri="{FF2B5EF4-FFF2-40B4-BE49-F238E27FC236}">
                <a16:creationId xmlns:a16="http://schemas.microsoft.com/office/drawing/2014/main" id="{1608F16D-788E-4389-A516-FDD10B5A4E78}"/>
              </a:ext>
            </a:extLst>
          </p:cNvPr>
          <p:cNvSpPr/>
          <p:nvPr/>
        </p:nvSpPr>
        <p:spPr>
          <a:xfrm>
            <a:off x="1763688" y="3257188"/>
            <a:ext cx="180020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Responsible</a:t>
            </a:r>
            <a:endParaRPr lang="de-DE" b="1" dirty="0"/>
          </a:p>
          <a:p>
            <a:pPr algn="ctr"/>
            <a:r>
              <a:rPr lang="de-DE" b="1" dirty="0"/>
              <a:t>Body</a:t>
            </a:r>
          </a:p>
        </p:txBody>
      </p:sp>
      <p:pic>
        <p:nvPicPr>
          <p:cNvPr id="46" name="Content Placeholder 7">
            <a:extLst>
              <a:ext uri="{FF2B5EF4-FFF2-40B4-BE49-F238E27FC236}">
                <a16:creationId xmlns:a16="http://schemas.microsoft.com/office/drawing/2014/main" id="{4CDC6988-1D90-40C1-A55E-0AFAE4A952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575" y="1722908"/>
            <a:ext cx="770328" cy="770328"/>
          </a:xfrm>
          <a:prstGeom prst="rect">
            <a:avLst/>
          </a:prstGeom>
        </p:spPr>
      </p:pic>
      <p:sp>
        <p:nvSpPr>
          <p:cNvPr id="47" name="Pfeil: nach rechts 46">
            <a:extLst>
              <a:ext uri="{FF2B5EF4-FFF2-40B4-BE49-F238E27FC236}">
                <a16:creationId xmlns:a16="http://schemas.microsoft.com/office/drawing/2014/main" id="{7380F434-F5A5-4D22-9A6D-EDDA517460E5}"/>
              </a:ext>
            </a:extLst>
          </p:cNvPr>
          <p:cNvSpPr/>
          <p:nvPr/>
        </p:nvSpPr>
        <p:spPr>
          <a:xfrm>
            <a:off x="4232162" y="3489089"/>
            <a:ext cx="360040" cy="57606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Pfeil: nach rechts 47">
            <a:extLst>
              <a:ext uri="{FF2B5EF4-FFF2-40B4-BE49-F238E27FC236}">
                <a16:creationId xmlns:a16="http://schemas.microsoft.com/office/drawing/2014/main" id="{7C46D866-B3A0-40C2-ADEB-90F2780A40A1}"/>
              </a:ext>
            </a:extLst>
          </p:cNvPr>
          <p:cNvSpPr/>
          <p:nvPr/>
        </p:nvSpPr>
        <p:spPr>
          <a:xfrm rot="10800000">
            <a:off x="3923929" y="3489089"/>
            <a:ext cx="360040" cy="57606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D642D9E0-6767-40FB-8AAC-A09BBDF5D75B}"/>
              </a:ext>
            </a:extLst>
          </p:cNvPr>
          <p:cNvGrpSpPr/>
          <p:nvPr/>
        </p:nvGrpSpPr>
        <p:grpSpPr>
          <a:xfrm rot="16200000">
            <a:off x="5692130" y="4519220"/>
            <a:ext cx="596265" cy="576064"/>
            <a:chOff x="4047743" y="4582248"/>
            <a:chExt cx="596265" cy="576064"/>
          </a:xfrm>
        </p:grpSpPr>
        <p:sp>
          <p:nvSpPr>
            <p:cNvPr id="49" name="Pfeil: nach rechts 48">
              <a:extLst>
                <a:ext uri="{FF2B5EF4-FFF2-40B4-BE49-F238E27FC236}">
                  <a16:creationId xmlns:a16="http://schemas.microsoft.com/office/drawing/2014/main" id="{99AC4CC5-691B-4477-A380-7D0C217D7118}"/>
                </a:ext>
              </a:extLst>
            </p:cNvPr>
            <p:cNvSpPr/>
            <p:nvPr/>
          </p:nvSpPr>
          <p:spPr>
            <a:xfrm>
              <a:off x="4283968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Pfeil: nach rechts 49">
              <a:extLst>
                <a:ext uri="{FF2B5EF4-FFF2-40B4-BE49-F238E27FC236}">
                  <a16:creationId xmlns:a16="http://schemas.microsoft.com/office/drawing/2014/main" id="{FA6511BA-9F3D-4D2A-A23D-7A23C7EC46ED}"/>
                </a:ext>
              </a:extLst>
            </p:cNvPr>
            <p:cNvSpPr/>
            <p:nvPr/>
          </p:nvSpPr>
          <p:spPr>
            <a:xfrm rot="10800000">
              <a:off x="4047743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A671E49-A859-4173-A344-C55453D8EBE0}"/>
              </a:ext>
            </a:extLst>
          </p:cNvPr>
          <p:cNvGrpSpPr/>
          <p:nvPr/>
        </p:nvGrpSpPr>
        <p:grpSpPr>
          <a:xfrm rot="16200000">
            <a:off x="5642067" y="2627150"/>
            <a:ext cx="596265" cy="576064"/>
            <a:chOff x="4047743" y="4582248"/>
            <a:chExt cx="596265" cy="576064"/>
          </a:xfrm>
        </p:grpSpPr>
        <p:sp>
          <p:nvSpPr>
            <p:cNvPr id="53" name="Pfeil: nach rechts 52">
              <a:extLst>
                <a:ext uri="{FF2B5EF4-FFF2-40B4-BE49-F238E27FC236}">
                  <a16:creationId xmlns:a16="http://schemas.microsoft.com/office/drawing/2014/main" id="{A09F0DE9-BA14-4835-8D2C-D5E08A88BFDC}"/>
                </a:ext>
              </a:extLst>
            </p:cNvPr>
            <p:cNvSpPr/>
            <p:nvPr/>
          </p:nvSpPr>
          <p:spPr>
            <a:xfrm>
              <a:off x="4283968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Pfeil: nach rechts 53">
              <a:extLst>
                <a:ext uri="{FF2B5EF4-FFF2-40B4-BE49-F238E27FC236}">
                  <a16:creationId xmlns:a16="http://schemas.microsoft.com/office/drawing/2014/main" id="{DEA74B02-F27B-402B-81B5-83CD7488D11D}"/>
                </a:ext>
              </a:extLst>
            </p:cNvPr>
            <p:cNvSpPr/>
            <p:nvPr/>
          </p:nvSpPr>
          <p:spPr>
            <a:xfrm rot="10800000">
              <a:off x="4047743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5" name="Textfeld 54">
            <a:extLst>
              <a:ext uri="{FF2B5EF4-FFF2-40B4-BE49-F238E27FC236}">
                <a16:creationId xmlns:a16="http://schemas.microsoft.com/office/drawing/2014/main" id="{34698374-DF75-429D-98B2-18C5EA8BA040}"/>
              </a:ext>
            </a:extLst>
          </p:cNvPr>
          <p:cNvSpPr txBox="1"/>
          <p:nvPr/>
        </p:nvSpPr>
        <p:spPr>
          <a:xfrm>
            <a:off x="6452880" y="1784906"/>
            <a:ext cx="1072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Executive</a:t>
            </a:r>
          </a:p>
          <a:p>
            <a:r>
              <a:rPr lang="de-DE" dirty="0" err="1"/>
              <a:t>Secretary</a:t>
            </a:r>
            <a:endParaRPr lang="de-DE" dirty="0"/>
          </a:p>
        </p:txBody>
      </p:sp>
      <p:pic>
        <p:nvPicPr>
          <p:cNvPr id="57" name="Grafik 56">
            <a:extLst>
              <a:ext uri="{FF2B5EF4-FFF2-40B4-BE49-F238E27FC236}">
                <a16:creationId xmlns:a16="http://schemas.microsoft.com/office/drawing/2014/main" id="{0B6CF9D1-1C67-4CD2-A997-8936DD86A3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1531" y="3233567"/>
            <a:ext cx="925334" cy="119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218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How to become an Utilizer*?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14</a:t>
            </a:fld>
            <a:endParaRPr lang="fr-FR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67396C1-FAB1-442E-A31E-145778DF2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844824"/>
            <a:ext cx="7032819" cy="43954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C355C79-351A-4B37-AA97-FE383E000ABB}"/>
              </a:ext>
            </a:extLst>
          </p:cNvPr>
          <p:cNvSpPr txBox="1"/>
          <p:nvPr/>
        </p:nvSpPr>
        <p:spPr>
          <a:xfrm>
            <a:off x="5076056" y="6288992"/>
            <a:ext cx="2491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*</a:t>
            </a:r>
            <a:r>
              <a:rPr lang="de-DE" dirty="0" err="1"/>
              <a:t>the</a:t>
            </a:r>
            <a:r>
              <a:rPr lang="de-DE" dirty="0"/>
              <a:t> same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associates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1889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How to become an Utilizer?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15</a:t>
            </a:fld>
            <a:endParaRPr lang="fr-FR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2710B0B-F647-4752-8D98-62179E291B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133" y="1772816"/>
            <a:ext cx="6577285" cy="458741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54035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How to become an Utilizer?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16</a:t>
            </a:fld>
            <a:endParaRPr lang="fr-FR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496B441-6E48-46B7-AD62-6EB7BAB58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800534"/>
            <a:ext cx="6192688" cy="4578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23825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How to become an Utilizer?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17</a:t>
            </a:fld>
            <a:endParaRPr lang="fr-FR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537E508-623E-4BD1-BFF2-6BABCD0E7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700808"/>
            <a:ext cx="6533914" cy="46085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69507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How to become an Associate?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18</a:t>
            </a:fld>
            <a:endParaRPr lang="fr-FR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5D4FD17F-0150-4D4D-86D7-1C8F93446867}"/>
              </a:ext>
            </a:extLst>
          </p:cNvPr>
          <p:cNvSpPr/>
          <p:nvPr/>
        </p:nvSpPr>
        <p:spPr>
          <a:xfrm>
            <a:off x="570384" y="1988840"/>
            <a:ext cx="73139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OIML B18: </a:t>
            </a:r>
            <a:br>
              <a:rPr lang="en-US" sz="2400" b="1" dirty="0"/>
            </a:br>
            <a:endParaRPr lang="en-US" sz="2400" b="1" dirty="0"/>
          </a:p>
          <a:p>
            <a:r>
              <a:rPr lang="en-US" sz="2400" b="1" dirty="0"/>
              <a:t>5 Participation in the OIML-CS</a:t>
            </a:r>
          </a:p>
          <a:p>
            <a:endParaRPr lang="de-DE" sz="2400" b="1" dirty="0"/>
          </a:p>
          <a:p>
            <a:r>
              <a:rPr lang="de-DE" sz="2400" b="1" dirty="0"/>
              <a:t>5.1 </a:t>
            </a:r>
            <a:r>
              <a:rPr lang="de-DE" sz="2400" dirty="0"/>
              <a:t>Membership</a:t>
            </a:r>
            <a:br>
              <a:rPr lang="de-DE" sz="2400" dirty="0"/>
            </a:br>
            <a:endParaRPr lang="de-DE" sz="2400" dirty="0"/>
          </a:p>
          <a:p>
            <a:r>
              <a:rPr lang="en-US" sz="2400" dirty="0"/>
              <a:t>5.1.3 The </a:t>
            </a:r>
            <a:r>
              <a:rPr lang="en-US" sz="2400" b="1" dirty="0">
                <a:solidFill>
                  <a:srgbClr val="0070C0"/>
                </a:solidFill>
              </a:rPr>
              <a:t>OIML Corresponding Member Representative </a:t>
            </a:r>
            <a:r>
              <a:rPr lang="en-US" sz="2400" dirty="0"/>
              <a:t>may </a:t>
            </a:r>
            <a:r>
              <a:rPr lang="en-US" sz="2400" b="1" dirty="0">
                <a:solidFill>
                  <a:srgbClr val="FF0000"/>
                </a:solidFill>
              </a:rPr>
              <a:t>designate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0070C0"/>
                </a:solidFill>
              </a:rPr>
              <a:t>one or more Associates </a:t>
            </a:r>
            <a:r>
              <a:rPr lang="en-US" sz="2400" dirty="0"/>
              <a:t>in</a:t>
            </a:r>
          </a:p>
          <a:p>
            <a:r>
              <a:rPr lang="en-US" sz="2400" dirty="0"/>
              <a:t>that country per category of measuring instrument.</a:t>
            </a:r>
          </a:p>
        </p:txBody>
      </p:sp>
    </p:spTree>
    <p:extLst>
      <p:ext uri="{BB962C8B-B14F-4D97-AF65-F5344CB8AC3E}">
        <p14:creationId xmlns:p14="http://schemas.microsoft.com/office/powerpoint/2010/main" val="12654515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How to become an Associate?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19</a:t>
            </a:fld>
            <a:endParaRPr lang="fr-FR"/>
          </a:p>
        </p:txBody>
      </p:sp>
      <p:pic>
        <p:nvPicPr>
          <p:cNvPr id="40" name="Grafik 39">
            <a:extLst>
              <a:ext uri="{FF2B5EF4-FFF2-40B4-BE49-F238E27FC236}">
                <a16:creationId xmlns:a16="http://schemas.microsoft.com/office/drawing/2014/main" id="{72FA1895-A031-4C27-85A9-0B0D93F5C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91" y="3287282"/>
            <a:ext cx="1104957" cy="1085906"/>
          </a:xfrm>
          <a:prstGeom prst="rect">
            <a:avLst/>
          </a:prstGeom>
        </p:spPr>
      </p:pic>
      <p:sp>
        <p:nvSpPr>
          <p:cNvPr id="43" name="Textfeld 42">
            <a:extLst>
              <a:ext uri="{FF2B5EF4-FFF2-40B4-BE49-F238E27FC236}">
                <a16:creationId xmlns:a16="http://schemas.microsoft.com/office/drawing/2014/main" id="{8C21FFD9-5618-4CA0-AEA4-A8822198A4B4}"/>
              </a:ext>
            </a:extLst>
          </p:cNvPr>
          <p:cNvSpPr txBox="1"/>
          <p:nvPr/>
        </p:nvSpPr>
        <p:spPr>
          <a:xfrm>
            <a:off x="5458945" y="3386720"/>
            <a:ext cx="23705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i="1" dirty="0"/>
              <a:t>OIML </a:t>
            </a:r>
            <a:r>
              <a:rPr lang="de-DE" i="1" dirty="0" err="1"/>
              <a:t>corresponding</a:t>
            </a:r>
            <a:endParaRPr lang="de-DE" i="1" dirty="0"/>
          </a:p>
          <a:p>
            <a:pPr algn="ctr"/>
            <a:r>
              <a:rPr lang="de-DE" i="1" dirty="0"/>
              <a:t>Member </a:t>
            </a:r>
            <a:r>
              <a:rPr lang="de-DE" i="1" dirty="0" err="1"/>
              <a:t>representative</a:t>
            </a:r>
            <a:endParaRPr lang="de-DE" i="1" dirty="0"/>
          </a:p>
        </p:txBody>
      </p:sp>
      <p:sp>
        <p:nvSpPr>
          <p:cNvPr id="45" name="Rechteck: abgerundete Ecken 44">
            <a:extLst>
              <a:ext uri="{FF2B5EF4-FFF2-40B4-BE49-F238E27FC236}">
                <a16:creationId xmlns:a16="http://schemas.microsoft.com/office/drawing/2014/main" id="{1608F16D-788E-4389-A516-FDD10B5A4E78}"/>
              </a:ext>
            </a:extLst>
          </p:cNvPr>
          <p:cNvSpPr/>
          <p:nvPr/>
        </p:nvSpPr>
        <p:spPr>
          <a:xfrm>
            <a:off x="1763688" y="3257188"/>
            <a:ext cx="180020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Responsible</a:t>
            </a:r>
            <a:endParaRPr lang="de-DE" b="1" dirty="0"/>
          </a:p>
          <a:p>
            <a:pPr algn="ctr"/>
            <a:r>
              <a:rPr lang="de-DE" b="1" dirty="0"/>
              <a:t>Body</a:t>
            </a:r>
          </a:p>
        </p:txBody>
      </p:sp>
      <p:pic>
        <p:nvPicPr>
          <p:cNvPr id="46" name="Content Placeholder 7">
            <a:extLst>
              <a:ext uri="{FF2B5EF4-FFF2-40B4-BE49-F238E27FC236}">
                <a16:creationId xmlns:a16="http://schemas.microsoft.com/office/drawing/2014/main" id="{4CDC6988-1D90-40C1-A55E-0AFAE4A952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575" y="1722908"/>
            <a:ext cx="770328" cy="770328"/>
          </a:xfrm>
          <a:prstGeom prst="rect">
            <a:avLst/>
          </a:prstGeom>
        </p:spPr>
      </p:pic>
      <p:sp>
        <p:nvSpPr>
          <p:cNvPr id="47" name="Pfeil: nach rechts 46">
            <a:extLst>
              <a:ext uri="{FF2B5EF4-FFF2-40B4-BE49-F238E27FC236}">
                <a16:creationId xmlns:a16="http://schemas.microsoft.com/office/drawing/2014/main" id="{7380F434-F5A5-4D22-9A6D-EDDA517460E5}"/>
              </a:ext>
            </a:extLst>
          </p:cNvPr>
          <p:cNvSpPr/>
          <p:nvPr/>
        </p:nvSpPr>
        <p:spPr>
          <a:xfrm>
            <a:off x="4232162" y="3489089"/>
            <a:ext cx="360040" cy="57606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8" name="Pfeil: nach rechts 47">
            <a:extLst>
              <a:ext uri="{FF2B5EF4-FFF2-40B4-BE49-F238E27FC236}">
                <a16:creationId xmlns:a16="http://schemas.microsoft.com/office/drawing/2014/main" id="{7C46D866-B3A0-40C2-ADEB-90F2780A40A1}"/>
              </a:ext>
            </a:extLst>
          </p:cNvPr>
          <p:cNvSpPr/>
          <p:nvPr/>
        </p:nvSpPr>
        <p:spPr>
          <a:xfrm rot="10800000">
            <a:off x="3923929" y="3489089"/>
            <a:ext cx="360040" cy="57606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D642D9E0-6767-40FB-8AAC-A09BBDF5D75B}"/>
              </a:ext>
            </a:extLst>
          </p:cNvPr>
          <p:cNvGrpSpPr/>
          <p:nvPr/>
        </p:nvGrpSpPr>
        <p:grpSpPr>
          <a:xfrm rot="16200000">
            <a:off x="5692130" y="4447213"/>
            <a:ext cx="596265" cy="576064"/>
            <a:chOff x="4047743" y="4582248"/>
            <a:chExt cx="596265" cy="576064"/>
          </a:xfrm>
        </p:grpSpPr>
        <p:sp>
          <p:nvSpPr>
            <p:cNvPr id="49" name="Pfeil: nach rechts 48">
              <a:extLst>
                <a:ext uri="{FF2B5EF4-FFF2-40B4-BE49-F238E27FC236}">
                  <a16:creationId xmlns:a16="http://schemas.microsoft.com/office/drawing/2014/main" id="{99AC4CC5-691B-4477-A380-7D0C217D7118}"/>
                </a:ext>
              </a:extLst>
            </p:cNvPr>
            <p:cNvSpPr/>
            <p:nvPr/>
          </p:nvSpPr>
          <p:spPr>
            <a:xfrm>
              <a:off x="4283968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Pfeil: nach rechts 49">
              <a:extLst>
                <a:ext uri="{FF2B5EF4-FFF2-40B4-BE49-F238E27FC236}">
                  <a16:creationId xmlns:a16="http://schemas.microsoft.com/office/drawing/2014/main" id="{FA6511BA-9F3D-4D2A-A23D-7A23C7EC46ED}"/>
                </a:ext>
              </a:extLst>
            </p:cNvPr>
            <p:cNvSpPr/>
            <p:nvPr/>
          </p:nvSpPr>
          <p:spPr>
            <a:xfrm rot="10800000">
              <a:off x="4047743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A671E49-A859-4173-A344-C55453D8EBE0}"/>
              </a:ext>
            </a:extLst>
          </p:cNvPr>
          <p:cNvGrpSpPr/>
          <p:nvPr/>
        </p:nvGrpSpPr>
        <p:grpSpPr>
          <a:xfrm rot="16200000">
            <a:off x="5642067" y="2627150"/>
            <a:ext cx="596265" cy="576064"/>
            <a:chOff x="4047743" y="4582248"/>
            <a:chExt cx="596265" cy="576064"/>
          </a:xfrm>
        </p:grpSpPr>
        <p:sp>
          <p:nvSpPr>
            <p:cNvPr id="53" name="Pfeil: nach rechts 52">
              <a:extLst>
                <a:ext uri="{FF2B5EF4-FFF2-40B4-BE49-F238E27FC236}">
                  <a16:creationId xmlns:a16="http://schemas.microsoft.com/office/drawing/2014/main" id="{A09F0DE9-BA14-4835-8D2C-D5E08A88BFDC}"/>
                </a:ext>
              </a:extLst>
            </p:cNvPr>
            <p:cNvSpPr/>
            <p:nvPr/>
          </p:nvSpPr>
          <p:spPr>
            <a:xfrm>
              <a:off x="4283968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Pfeil: nach rechts 53">
              <a:extLst>
                <a:ext uri="{FF2B5EF4-FFF2-40B4-BE49-F238E27FC236}">
                  <a16:creationId xmlns:a16="http://schemas.microsoft.com/office/drawing/2014/main" id="{DEA74B02-F27B-402B-81B5-83CD7488D11D}"/>
                </a:ext>
              </a:extLst>
            </p:cNvPr>
            <p:cNvSpPr/>
            <p:nvPr/>
          </p:nvSpPr>
          <p:spPr>
            <a:xfrm rot="10800000">
              <a:off x="4047743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55" name="Textfeld 54">
            <a:extLst>
              <a:ext uri="{FF2B5EF4-FFF2-40B4-BE49-F238E27FC236}">
                <a16:creationId xmlns:a16="http://schemas.microsoft.com/office/drawing/2014/main" id="{34698374-DF75-429D-98B2-18C5EA8BA040}"/>
              </a:ext>
            </a:extLst>
          </p:cNvPr>
          <p:cNvSpPr txBox="1"/>
          <p:nvPr/>
        </p:nvSpPr>
        <p:spPr>
          <a:xfrm>
            <a:off x="6452880" y="1784906"/>
            <a:ext cx="10724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Executive</a:t>
            </a:r>
          </a:p>
          <a:p>
            <a:r>
              <a:rPr lang="de-DE" dirty="0" err="1"/>
              <a:t>Secretary</a:t>
            </a:r>
            <a:endParaRPr lang="de-DE" dirty="0"/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70A06E04-00A7-49DB-8262-E3CF165409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3233567"/>
            <a:ext cx="925334" cy="1193336"/>
          </a:xfrm>
          <a:prstGeom prst="rect">
            <a:avLst/>
          </a:prstGeom>
        </p:spPr>
      </p:pic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C374CA94-0D70-43F1-98D5-EB5D0FCB5E6A}"/>
              </a:ext>
            </a:extLst>
          </p:cNvPr>
          <p:cNvGrpSpPr/>
          <p:nvPr/>
        </p:nvGrpSpPr>
        <p:grpSpPr>
          <a:xfrm>
            <a:off x="5099108" y="5161760"/>
            <a:ext cx="1800200" cy="1080120"/>
            <a:chOff x="5724128" y="1844824"/>
            <a:chExt cx="1800200" cy="1080120"/>
          </a:xfrm>
        </p:grpSpPr>
        <p:grpSp>
          <p:nvGrpSpPr>
            <p:cNvPr id="32" name="Gruppieren 31">
              <a:extLst>
                <a:ext uri="{FF2B5EF4-FFF2-40B4-BE49-F238E27FC236}">
                  <a16:creationId xmlns:a16="http://schemas.microsoft.com/office/drawing/2014/main" id="{63685D78-DB7E-448F-A354-5579B992AC81}"/>
                </a:ext>
              </a:extLst>
            </p:cNvPr>
            <p:cNvGrpSpPr/>
            <p:nvPr/>
          </p:nvGrpSpPr>
          <p:grpSpPr>
            <a:xfrm>
              <a:off x="5724128" y="1844824"/>
              <a:ext cx="1800200" cy="1080120"/>
              <a:chOff x="5724128" y="1844824"/>
              <a:chExt cx="1800200" cy="1080120"/>
            </a:xfrm>
          </p:grpSpPr>
          <p:grpSp>
            <p:nvGrpSpPr>
              <p:cNvPr id="34" name="Gruppieren 33">
                <a:extLst>
                  <a:ext uri="{FF2B5EF4-FFF2-40B4-BE49-F238E27FC236}">
                    <a16:creationId xmlns:a16="http://schemas.microsoft.com/office/drawing/2014/main" id="{6D55EF6E-87FE-4128-8FC1-0F8142D90DA5}"/>
                  </a:ext>
                </a:extLst>
              </p:cNvPr>
              <p:cNvGrpSpPr/>
              <p:nvPr/>
            </p:nvGrpSpPr>
            <p:grpSpPr>
              <a:xfrm>
                <a:off x="5724128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36" name="Rechteck: abgerundete Ecken 35">
                  <a:extLst>
                    <a:ext uri="{FF2B5EF4-FFF2-40B4-BE49-F238E27FC236}">
                      <a16:creationId xmlns:a16="http://schemas.microsoft.com/office/drawing/2014/main" id="{CCB781CA-FBD5-49C5-B6CD-1F09318F5523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b="1" dirty="0"/>
                </a:p>
                <a:p>
                  <a:pPr algn="ctr"/>
                  <a:r>
                    <a:rPr lang="de-DE" b="1" dirty="0"/>
                    <a:t>      Associate</a:t>
                  </a:r>
                </a:p>
                <a:p>
                  <a:pPr algn="ctr"/>
                  <a:endParaRPr lang="de-DE" b="1" dirty="0"/>
                </a:p>
              </p:txBody>
            </p:sp>
            <p:pic>
              <p:nvPicPr>
                <p:cNvPr id="37" name="Content Placeholder 7">
                  <a:extLst>
                    <a:ext uri="{FF2B5EF4-FFF2-40B4-BE49-F238E27FC236}">
                      <a16:creationId xmlns:a16="http://schemas.microsoft.com/office/drawing/2014/main" id="{F415EBFE-AD55-45B6-8C75-F63A9D5C9F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1712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35" name="Grafik 34">
                <a:extLst>
                  <a:ext uri="{FF2B5EF4-FFF2-40B4-BE49-F238E27FC236}">
                    <a16:creationId xmlns:a16="http://schemas.microsoft.com/office/drawing/2014/main" id="{E9707D35-0976-47B5-96D0-FE284FFDE6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17200" y="1916833"/>
                <a:ext cx="450000" cy="388196"/>
              </a:xfrm>
              <a:prstGeom prst="rect">
                <a:avLst/>
              </a:prstGeom>
            </p:spPr>
          </p:pic>
        </p:grpSp>
        <p:pic>
          <p:nvPicPr>
            <p:cNvPr id="33" name="Grafik 32">
              <a:extLst>
                <a:ext uri="{FF2B5EF4-FFF2-40B4-BE49-F238E27FC236}">
                  <a16:creationId xmlns:a16="http://schemas.microsoft.com/office/drawing/2014/main" id="{8010BAF9-43A1-4C76-A8A1-BF9922E12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41040" y="2521052"/>
              <a:ext cx="374920" cy="3684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5834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Reference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2</a:t>
            </a:fld>
            <a:endParaRPr lang="fr-FR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0F8790B-CD8A-4408-BF7D-C186A1AA4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460" y="1844824"/>
            <a:ext cx="5688632" cy="421448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6664984D-E526-4E56-979F-D60A14C18A3B}"/>
              </a:ext>
            </a:extLst>
          </p:cNvPr>
          <p:cNvSpPr/>
          <p:nvPr/>
        </p:nvSpPr>
        <p:spPr>
          <a:xfrm rot="19620583">
            <a:off x="90350" y="3244557"/>
            <a:ext cx="774051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But not so easy </a:t>
            </a:r>
            <a:r>
              <a:rPr lang="de-DE" sz="4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to</a:t>
            </a:r>
            <a:r>
              <a:rPr lang="de-DE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de-DE" sz="4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understand</a:t>
            </a:r>
            <a:r>
              <a:rPr lang="de-DE" sz="4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269482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How to become an Issuing Authority?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20</a:t>
            </a:fld>
            <a:endParaRPr lang="fr-FR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E6409688-45C6-4AD4-9822-CC4D02FA3816}"/>
              </a:ext>
            </a:extLst>
          </p:cNvPr>
          <p:cNvSpPr/>
          <p:nvPr/>
        </p:nvSpPr>
        <p:spPr>
          <a:xfrm>
            <a:off x="570384" y="1988840"/>
            <a:ext cx="7313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OIML B18: </a:t>
            </a:r>
            <a:br>
              <a:rPr lang="en-US" sz="2400" b="1" dirty="0"/>
            </a:br>
            <a:endParaRPr lang="en-US" sz="2400" b="1" dirty="0"/>
          </a:p>
          <a:p>
            <a:r>
              <a:rPr lang="en-US" sz="2400" b="1" dirty="0"/>
              <a:t>5 Participation in the OIML-CS</a:t>
            </a:r>
          </a:p>
          <a:p>
            <a:endParaRPr lang="de-DE" sz="1200" b="1" dirty="0"/>
          </a:p>
          <a:p>
            <a:r>
              <a:rPr lang="de-DE" sz="2400" b="1" dirty="0"/>
              <a:t>5.1 </a:t>
            </a:r>
            <a:r>
              <a:rPr lang="de-DE" sz="2400" dirty="0"/>
              <a:t>Membership</a:t>
            </a:r>
            <a:br>
              <a:rPr lang="de-DE" sz="2400" dirty="0"/>
            </a:br>
            <a:endParaRPr lang="de-DE" sz="1200" dirty="0"/>
          </a:p>
          <a:p>
            <a:r>
              <a:rPr lang="en-US" sz="2400" dirty="0"/>
              <a:t>5.1.1 The </a:t>
            </a:r>
            <a:r>
              <a:rPr lang="en-US" sz="2400" b="1" dirty="0">
                <a:solidFill>
                  <a:srgbClr val="0070C0"/>
                </a:solidFill>
              </a:rPr>
              <a:t>CIML Member </a:t>
            </a:r>
            <a:r>
              <a:rPr lang="en-US" sz="2400" dirty="0"/>
              <a:t>in a given Member State </a:t>
            </a:r>
            <a:br>
              <a:rPr lang="en-US" sz="2400" dirty="0"/>
            </a:br>
            <a:br>
              <a:rPr lang="en-US" sz="1200" dirty="0"/>
            </a:br>
            <a:r>
              <a:rPr lang="en-US" sz="2400" dirty="0"/>
              <a:t>may </a:t>
            </a:r>
            <a:r>
              <a:rPr lang="en-US" sz="2400" b="1" dirty="0">
                <a:solidFill>
                  <a:srgbClr val="0070C0"/>
                </a:solidFill>
              </a:rPr>
              <a:t>put forward to the Management Committee </a:t>
            </a:r>
            <a:br>
              <a:rPr lang="en-US" sz="2400" dirty="0"/>
            </a:br>
            <a:br>
              <a:rPr lang="en-US" sz="1200" dirty="0"/>
            </a:br>
            <a:r>
              <a:rPr lang="en-US" sz="2400" b="1" dirty="0">
                <a:solidFill>
                  <a:srgbClr val="0070C0"/>
                </a:solidFill>
              </a:rPr>
              <a:t>one or more OIML Issuing Authorities </a:t>
            </a:r>
            <a:r>
              <a:rPr lang="en-US" sz="2400" dirty="0"/>
              <a:t>in that State per category of measuring instruments for its acceptance under Scheme A or Scheme B.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753708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How to become an Issuing Authority?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21</a:t>
            </a:fld>
            <a:endParaRPr lang="fr-FR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67E72EF-D6A6-4A22-BF2A-0560A6352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91" y="3287282"/>
            <a:ext cx="1104957" cy="1085906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CC6BC04-4859-43E0-B510-4C813B93FFB3}"/>
              </a:ext>
            </a:extLst>
          </p:cNvPr>
          <p:cNvSpPr txBox="1"/>
          <p:nvPr/>
        </p:nvSpPr>
        <p:spPr>
          <a:xfrm>
            <a:off x="5580112" y="3502749"/>
            <a:ext cx="9829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i="1" dirty="0"/>
              <a:t>CIML</a:t>
            </a:r>
          </a:p>
          <a:p>
            <a:pPr algn="ctr"/>
            <a:r>
              <a:rPr lang="de-DE" i="1" dirty="0"/>
              <a:t>Member</a:t>
            </a:r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EB6C4F49-096E-4367-A966-FDC6D9C72A95}"/>
              </a:ext>
            </a:extLst>
          </p:cNvPr>
          <p:cNvSpPr/>
          <p:nvPr/>
        </p:nvSpPr>
        <p:spPr>
          <a:xfrm>
            <a:off x="1763688" y="3257188"/>
            <a:ext cx="180020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Responsible</a:t>
            </a:r>
            <a:endParaRPr lang="de-DE" b="1" dirty="0"/>
          </a:p>
          <a:p>
            <a:pPr algn="ctr"/>
            <a:r>
              <a:rPr lang="de-DE" b="1" dirty="0"/>
              <a:t>Body</a:t>
            </a:r>
          </a:p>
        </p:txBody>
      </p:sp>
      <p:pic>
        <p:nvPicPr>
          <p:cNvPr id="9" name="Content Placeholder 7">
            <a:extLst>
              <a:ext uri="{FF2B5EF4-FFF2-40B4-BE49-F238E27FC236}">
                <a16:creationId xmlns:a16="http://schemas.microsoft.com/office/drawing/2014/main" id="{1A9B9B3C-3E12-4A41-918F-18234A996E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575" y="1722908"/>
            <a:ext cx="770328" cy="770328"/>
          </a:xfrm>
          <a:prstGeom prst="rect">
            <a:avLst/>
          </a:prstGeom>
        </p:spPr>
      </p:pic>
      <p:sp>
        <p:nvSpPr>
          <p:cNvPr id="11" name="Pfeil: nach rechts 10">
            <a:extLst>
              <a:ext uri="{FF2B5EF4-FFF2-40B4-BE49-F238E27FC236}">
                <a16:creationId xmlns:a16="http://schemas.microsoft.com/office/drawing/2014/main" id="{CB3CF7D8-D9BC-44AB-A299-6BC08A87ED04}"/>
              </a:ext>
            </a:extLst>
          </p:cNvPr>
          <p:cNvSpPr/>
          <p:nvPr/>
        </p:nvSpPr>
        <p:spPr>
          <a:xfrm>
            <a:off x="4232162" y="3489089"/>
            <a:ext cx="360040" cy="57606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Pfeil: nach rechts 11">
            <a:extLst>
              <a:ext uri="{FF2B5EF4-FFF2-40B4-BE49-F238E27FC236}">
                <a16:creationId xmlns:a16="http://schemas.microsoft.com/office/drawing/2014/main" id="{320A5591-EA7D-4502-A318-73D011740676}"/>
              </a:ext>
            </a:extLst>
          </p:cNvPr>
          <p:cNvSpPr/>
          <p:nvPr/>
        </p:nvSpPr>
        <p:spPr>
          <a:xfrm rot="10800000">
            <a:off x="3923929" y="3489089"/>
            <a:ext cx="360040" cy="57606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56A30181-A432-4D63-99B0-E3615FC73BC9}"/>
              </a:ext>
            </a:extLst>
          </p:cNvPr>
          <p:cNvGrpSpPr/>
          <p:nvPr/>
        </p:nvGrpSpPr>
        <p:grpSpPr>
          <a:xfrm rot="16200000">
            <a:off x="5692130" y="4447213"/>
            <a:ext cx="596265" cy="576064"/>
            <a:chOff x="4047743" y="4582248"/>
            <a:chExt cx="596265" cy="576064"/>
          </a:xfrm>
        </p:grpSpPr>
        <p:sp>
          <p:nvSpPr>
            <p:cNvPr id="14" name="Pfeil: nach rechts 13">
              <a:extLst>
                <a:ext uri="{FF2B5EF4-FFF2-40B4-BE49-F238E27FC236}">
                  <a16:creationId xmlns:a16="http://schemas.microsoft.com/office/drawing/2014/main" id="{4095561E-D177-4324-AA2F-86A915F35AFA}"/>
                </a:ext>
              </a:extLst>
            </p:cNvPr>
            <p:cNvSpPr/>
            <p:nvPr/>
          </p:nvSpPr>
          <p:spPr>
            <a:xfrm>
              <a:off x="4283968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Pfeil: nach rechts 14">
              <a:extLst>
                <a:ext uri="{FF2B5EF4-FFF2-40B4-BE49-F238E27FC236}">
                  <a16:creationId xmlns:a16="http://schemas.microsoft.com/office/drawing/2014/main" id="{4B0EF90C-3555-41B7-8B62-C83C2D34E6F7}"/>
                </a:ext>
              </a:extLst>
            </p:cNvPr>
            <p:cNvSpPr/>
            <p:nvPr/>
          </p:nvSpPr>
          <p:spPr>
            <a:xfrm rot="10800000">
              <a:off x="4047743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A55BDC6C-788A-4235-87AF-E8BCA09FAE2A}"/>
              </a:ext>
            </a:extLst>
          </p:cNvPr>
          <p:cNvGrpSpPr/>
          <p:nvPr/>
        </p:nvGrpSpPr>
        <p:grpSpPr>
          <a:xfrm rot="16200000">
            <a:off x="5642067" y="2627150"/>
            <a:ext cx="596265" cy="576064"/>
            <a:chOff x="4047743" y="4582248"/>
            <a:chExt cx="596265" cy="576064"/>
          </a:xfrm>
        </p:grpSpPr>
        <p:sp>
          <p:nvSpPr>
            <p:cNvPr id="17" name="Pfeil: nach rechts 16">
              <a:extLst>
                <a:ext uri="{FF2B5EF4-FFF2-40B4-BE49-F238E27FC236}">
                  <a16:creationId xmlns:a16="http://schemas.microsoft.com/office/drawing/2014/main" id="{F5FDD29C-8ECD-4831-A7ED-B0547C4CFC39}"/>
                </a:ext>
              </a:extLst>
            </p:cNvPr>
            <p:cNvSpPr/>
            <p:nvPr/>
          </p:nvSpPr>
          <p:spPr>
            <a:xfrm>
              <a:off x="4283968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Pfeil: nach rechts 17">
              <a:extLst>
                <a:ext uri="{FF2B5EF4-FFF2-40B4-BE49-F238E27FC236}">
                  <a16:creationId xmlns:a16="http://schemas.microsoft.com/office/drawing/2014/main" id="{B3A900A6-0E5D-4B2D-A39E-F41EC273FD32}"/>
                </a:ext>
              </a:extLst>
            </p:cNvPr>
            <p:cNvSpPr/>
            <p:nvPr/>
          </p:nvSpPr>
          <p:spPr>
            <a:xfrm rot="10800000">
              <a:off x="4047743" y="4582248"/>
              <a:ext cx="360040" cy="576064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9" name="Textfeld 18">
            <a:extLst>
              <a:ext uri="{FF2B5EF4-FFF2-40B4-BE49-F238E27FC236}">
                <a16:creationId xmlns:a16="http://schemas.microsoft.com/office/drawing/2014/main" id="{97E907EC-8755-42C1-910B-F5F81534C767}"/>
              </a:ext>
            </a:extLst>
          </p:cNvPr>
          <p:cNvSpPr txBox="1"/>
          <p:nvPr/>
        </p:nvSpPr>
        <p:spPr>
          <a:xfrm>
            <a:off x="6452880" y="1784906"/>
            <a:ext cx="1125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Executive </a:t>
            </a:r>
          </a:p>
          <a:p>
            <a:r>
              <a:rPr lang="de-DE" dirty="0" err="1"/>
              <a:t>Secretary</a:t>
            </a:r>
            <a:endParaRPr lang="de-DE" dirty="0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A61E3CA5-CA7D-48F5-8A10-8B78F3FA04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3233567"/>
            <a:ext cx="925334" cy="1193336"/>
          </a:xfrm>
          <a:prstGeom prst="rect">
            <a:avLst/>
          </a:prstGeom>
        </p:spPr>
      </p:pic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54614908-1FCA-41A9-807E-A62630B0E936}"/>
              </a:ext>
            </a:extLst>
          </p:cNvPr>
          <p:cNvGrpSpPr/>
          <p:nvPr/>
        </p:nvGrpSpPr>
        <p:grpSpPr>
          <a:xfrm>
            <a:off x="5149260" y="5269603"/>
            <a:ext cx="1800200" cy="1080120"/>
            <a:chOff x="5796136" y="1844824"/>
            <a:chExt cx="1800200" cy="1080120"/>
          </a:xfrm>
        </p:grpSpPr>
        <p:grpSp>
          <p:nvGrpSpPr>
            <p:cNvPr id="29" name="Gruppieren 28">
              <a:extLst>
                <a:ext uri="{FF2B5EF4-FFF2-40B4-BE49-F238E27FC236}">
                  <a16:creationId xmlns:a16="http://schemas.microsoft.com/office/drawing/2014/main" id="{CD655F40-8A68-47C2-9A4C-AAA0CD34FC71}"/>
                </a:ext>
              </a:extLst>
            </p:cNvPr>
            <p:cNvGrpSpPr/>
            <p:nvPr/>
          </p:nvGrpSpPr>
          <p:grpSpPr>
            <a:xfrm>
              <a:off x="5796136" y="1844824"/>
              <a:ext cx="1800200" cy="1080120"/>
              <a:chOff x="5292080" y="1844824"/>
              <a:chExt cx="1800200" cy="1080120"/>
            </a:xfrm>
          </p:grpSpPr>
          <p:sp>
            <p:nvSpPr>
              <p:cNvPr id="31" name="Rechteck: abgerundete Ecken 30">
                <a:extLst>
                  <a:ext uri="{FF2B5EF4-FFF2-40B4-BE49-F238E27FC236}">
                    <a16:creationId xmlns:a16="http://schemas.microsoft.com/office/drawing/2014/main" id="{E27C78D6-3552-496F-9FC7-6E359370D138}"/>
                  </a:ext>
                </a:extLst>
              </p:cNvPr>
              <p:cNvSpPr/>
              <p:nvPr/>
            </p:nvSpPr>
            <p:spPr>
              <a:xfrm>
                <a:off x="5292080" y="1844824"/>
                <a:ext cx="1800200" cy="1080120"/>
              </a:xfrm>
              <a:prstGeom prst="roundRect">
                <a:avLst/>
              </a:prstGeom>
              <a:solidFill>
                <a:schemeClr val="accent6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b="1" dirty="0"/>
                  <a:t>OIML</a:t>
                </a:r>
              </a:p>
              <a:p>
                <a:pPr algn="ctr"/>
                <a:r>
                  <a:rPr lang="de-DE" b="1" dirty="0" err="1"/>
                  <a:t>Issuing</a:t>
                </a:r>
                <a:endParaRPr lang="de-DE" b="1" dirty="0"/>
              </a:p>
              <a:p>
                <a:pPr algn="ctr"/>
                <a:r>
                  <a:rPr lang="de-DE" b="1" dirty="0"/>
                  <a:t>Authority</a:t>
                </a:r>
              </a:p>
            </p:txBody>
          </p:sp>
          <p:pic>
            <p:nvPicPr>
              <p:cNvPr id="32" name="Content Placeholder 7">
                <a:extLst>
                  <a:ext uri="{FF2B5EF4-FFF2-40B4-BE49-F238E27FC236}">
                    <a16:creationId xmlns:a16="http://schemas.microsoft.com/office/drawing/2014/main" id="{A8391747-5A5B-49E8-8E7F-DA3DDEDD88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4088" y="2019576"/>
                <a:ext cx="432048" cy="432048"/>
              </a:xfrm>
              <a:prstGeom prst="rect">
                <a:avLst/>
              </a:prstGeom>
            </p:spPr>
          </p:pic>
        </p:grpSp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93634AFB-DAC2-4C22-AF77-43608A2BA9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75596" y="2019576"/>
              <a:ext cx="450000" cy="387143"/>
            </a:xfrm>
            <a:prstGeom prst="rect">
              <a:avLst/>
            </a:prstGeom>
          </p:spPr>
        </p:pic>
      </p:grpSp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2B484623-390E-446D-87BC-A7C3E9A75136}"/>
              </a:ext>
            </a:extLst>
          </p:cNvPr>
          <p:cNvCxnSpPr/>
          <p:nvPr/>
        </p:nvCxnSpPr>
        <p:spPr>
          <a:xfrm flipV="1">
            <a:off x="827584" y="3033295"/>
            <a:ext cx="3584598" cy="1640042"/>
          </a:xfrm>
          <a:prstGeom prst="line">
            <a:avLst/>
          </a:prstGeom>
          <a:ln w="603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Content Placeholder 7">
            <a:extLst>
              <a:ext uri="{FF2B5EF4-FFF2-40B4-BE49-F238E27FC236}">
                <a16:creationId xmlns:a16="http://schemas.microsoft.com/office/drawing/2014/main" id="{21B603DF-BB49-4F21-8D5C-148CC6EFEC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22908"/>
            <a:ext cx="770328" cy="770328"/>
          </a:xfrm>
          <a:prstGeom prst="rect">
            <a:avLst/>
          </a:prstGeom>
        </p:spPr>
      </p:pic>
      <p:sp>
        <p:nvSpPr>
          <p:cNvPr id="35" name="Textfeld 34">
            <a:extLst>
              <a:ext uri="{FF2B5EF4-FFF2-40B4-BE49-F238E27FC236}">
                <a16:creationId xmlns:a16="http://schemas.microsoft.com/office/drawing/2014/main" id="{90C80F89-DD18-4B15-9860-2074AE303531}"/>
              </a:ext>
            </a:extLst>
          </p:cNvPr>
          <p:cNvSpPr txBox="1"/>
          <p:nvPr/>
        </p:nvSpPr>
        <p:spPr>
          <a:xfrm>
            <a:off x="3364073" y="1784906"/>
            <a:ext cx="1443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Management</a:t>
            </a:r>
          </a:p>
          <a:p>
            <a:r>
              <a:rPr lang="de-DE" dirty="0"/>
              <a:t>Committee</a:t>
            </a:r>
          </a:p>
        </p:txBody>
      </p:sp>
      <p:sp>
        <p:nvSpPr>
          <p:cNvPr id="37" name="Pfeil: nach rechts 36">
            <a:extLst>
              <a:ext uri="{FF2B5EF4-FFF2-40B4-BE49-F238E27FC236}">
                <a16:creationId xmlns:a16="http://schemas.microsoft.com/office/drawing/2014/main" id="{8BC5E293-8B3C-4D7A-9495-170372C9E619}"/>
              </a:ext>
            </a:extLst>
          </p:cNvPr>
          <p:cNvSpPr/>
          <p:nvPr/>
        </p:nvSpPr>
        <p:spPr>
          <a:xfrm rot="10800000">
            <a:off x="4788024" y="1855067"/>
            <a:ext cx="515873" cy="576064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7124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How to become an Issuing Authority?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22</a:t>
            </a:fld>
            <a:endParaRPr lang="fr-FR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54614908-1FCA-41A9-807E-A62630B0E936}"/>
              </a:ext>
            </a:extLst>
          </p:cNvPr>
          <p:cNvGrpSpPr/>
          <p:nvPr/>
        </p:nvGrpSpPr>
        <p:grpSpPr>
          <a:xfrm>
            <a:off x="971600" y="2132856"/>
            <a:ext cx="1800200" cy="1080120"/>
            <a:chOff x="5796136" y="1844824"/>
            <a:chExt cx="1800200" cy="1080120"/>
          </a:xfrm>
        </p:grpSpPr>
        <p:grpSp>
          <p:nvGrpSpPr>
            <p:cNvPr id="29" name="Gruppieren 28">
              <a:extLst>
                <a:ext uri="{FF2B5EF4-FFF2-40B4-BE49-F238E27FC236}">
                  <a16:creationId xmlns:a16="http://schemas.microsoft.com/office/drawing/2014/main" id="{CD655F40-8A68-47C2-9A4C-AAA0CD34FC71}"/>
                </a:ext>
              </a:extLst>
            </p:cNvPr>
            <p:cNvGrpSpPr/>
            <p:nvPr/>
          </p:nvGrpSpPr>
          <p:grpSpPr>
            <a:xfrm>
              <a:off x="5796136" y="1844824"/>
              <a:ext cx="1800200" cy="1080120"/>
              <a:chOff x="5292080" y="1844824"/>
              <a:chExt cx="1800200" cy="1080120"/>
            </a:xfrm>
          </p:grpSpPr>
          <p:sp>
            <p:nvSpPr>
              <p:cNvPr id="31" name="Rechteck: abgerundete Ecken 30">
                <a:extLst>
                  <a:ext uri="{FF2B5EF4-FFF2-40B4-BE49-F238E27FC236}">
                    <a16:creationId xmlns:a16="http://schemas.microsoft.com/office/drawing/2014/main" id="{E27C78D6-3552-496F-9FC7-6E359370D138}"/>
                  </a:ext>
                </a:extLst>
              </p:cNvPr>
              <p:cNvSpPr/>
              <p:nvPr/>
            </p:nvSpPr>
            <p:spPr>
              <a:xfrm>
                <a:off x="5292080" y="1844824"/>
                <a:ext cx="1800200" cy="1080120"/>
              </a:xfrm>
              <a:prstGeom prst="roundRect">
                <a:avLst/>
              </a:prstGeom>
              <a:solidFill>
                <a:schemeClr val="accent6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b="1" dirty="0"/>
                  <a:t>OIML</a:t>
                </a:r>
              </a:p>
              <a:p>
                <a:pPr algn="ctr"/>
                <a:r>
                  <a:rPr lang="de-DE" b="1" dirty="0" err="1"/>
                  <a:t>Issuing</a:t>
                </a:r>
                <a:endParaRPr lang="de-DE" b="1" dirty="0"/>
              </a:p>
              <a:p>
                <a:pPr algn="ctr"/>
                <a:r>
                  <a:rPr lang="de-DE" b="1" dirty="0"/>
                  <a:t>Authority</a:t>
                </a:r>
              </a:p>
            </p:txBody>
          </p:sp>
          <p:pic>
            <p:nvPicPr>
              <p:cNvPr id="32" name="Content Placeholder 7">
                <a:extLst>
                  <a:ext uri="{FF2B5EF4-FFF2-40B4-BE49-F238E27FC236}">
                    <a16:creationId xmlns:a16="http://schemas.microsoft.com/office/drawing/2014/main" id="{A8391747-5A5B-49E8-8E7F-DA3DDEDD88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4088" y="2019576"/>
                <a:ext cx="432048" cy="432048"/>
              </a:xfrm>
              <a:prstGeom prst="rect">
                <a:avLst/>
              </a:prstGeom>
            </p:spPr>
          </p:pic>
        </p:grpSp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93634AFB-DAC2-4C22-AF77-43608A2BA9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75596" y="2019576"/>
              <a:ext cx="450000" cy="387143"/>
            </a:xfrm>
            <a:prstGeom prst="rect">
              <a:avLst/>
            </a:prstGeom>
          </p:spPr>
        </p:pic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85BD58FC-F191-4030-8A09-AEA3A5990AF4}"/>
              </a:ext>
            </a:extLst>
          </p:cNvPr>
          <p:cNvSpPr txBox="1"/>
          <p:nvPr/>
        </p:nvSpPr>
        <p:spPr>
          <a:xfrm>
            <a:off x="3131840" y="2186919"/>
            <a:ext cx="37390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/>
              <a:t>Certification</a:t>
            </a:r>
            <a:r>
              <a:rPr lang="de-DE" sz="2000" dirty="0"/>
              <a:t> </a:t>
            </a:r>
            <a:r>
              <a:rPr lang="de-DE" sz="2000" dirty="0" err="1"/>
              <a:t>body</a:t>
            </a:r>
            <a:r>
              <a:rPr lang="de-DE" sz="2000" dirty="0"/>
              <a:t> (ISO/IEC 17065)</a:t>
            </a:r>
          </a:p>
          <a:p>
            <a:endParaRPr lang="de-DE" sz="2000" dirty="0"/>
          </a:p>
          <a:p>
            <a:r>
              <a:rPr lang="de-DE" sz="2000" dirty="0"/>
              <a:t>Test lab(s) (ISO/IEC 17025)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D85AA23-77F7-422E-8CF9-6CD3DB111823}"/>
              </a:ext>
            </a:extLst>
          </p:cNvPr>
          <p:cNvSpPr/>
          <p:nvPr/>
        </p:nvSpPr>
        <p:spPr>
          <a:xfrm>
            <a:off x="395536" y="3513384"/>
            <a:ext cx="7416824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60413" lvl="1" indent="-357188">
              <a:lnSpc>
                <a:spcPct val="110000"/>
              </a:lnSpc>
              <a:spcBef>
                <a:spcPts val="0"/>
              </a:spcBef>
            </a:pPr>
            <a:r>
              <a:rPr lang="en-US" sz="2200" dirty="0">
                <a:cs typeface="Arial" panose="020B0604020202020204" pitchFamily="34" charset="0"/>
              </a:rPr>
              <a:t>For participation in </a:t>
            </a:r>
            <a:r>
              <a:rPr lang="en-US" sz="2200" b="1" dirty="0">
                <a:solidFill>
                  <a:srgbClr val="0070C0"/>
                </a:solidFill>
                <a:cs typeface="Arial" panose="020B0604020202020204" pitchFamily="34" charset="0"/>
              </a:rPr>
              <a:t>Scheme B</a:t>
            </a:r>
            <a:r>
              <a:rPr lang="en-US" sz="2200" dirty="0">
                <a:cs typeface="Arial" panose="020B0604020202020204" pitchFamily="34" charset="0"/>
              </a:rPr>
              <a:t>, it is sufficient to demonstrate compliance on the basis of </a:t>
            </a:r>
            <a:r>
              <a:rPr lang="en-US" sz="2200" b="1" dirty="0">
                <a:solidFill>
                  <a:srgbClr val="0070C0"/>
                </a:solidFill>
                <a:cs typeface="Arial" panose="020B0604020202020204" pitchFamily="34" charset="0"/>
              </a:rPr>
              <a:t>“self-declaration”</a:t>
            </a:r>
            <a:r>
              <a:rPr lang="en-US" sz="2200" dirty="0">
                <a:cs typeface="Arial" panose="020B0604020202020204" pitchFamily="34" charset="0"/>
              </a:rPr>
              <a:t>.</a:t>
            </a:r>
            <a:br>
              <a:rPr lang="en-US" sz="2200" dirty="0">
                <a:cs typeface="Arial" panose="020B0604020202020204" pitchFamily="34" charset="0"/>
              </a:rPr>
            </a:br>
            <a:endParaRPr lang="en-US" sz="2200" dirty="0">
              <a:cs typeface="Arial" panose="020B0604020202020204" pitchFamily="34" charset="0"/>
            </a:endParaRPr>
          </a:p>
          <a:p>
            <a:pPr marL="760413" lvl="1" indent="-357188">
              <a:lnSpc>
                <a:spcPct val="110000"/>
              </a:lnSpc>
              <a:spcBef>
                <a:spcPts val="0"/>
              </a:spcBef>
            </a:pPr>
            <a:r>
              <a:rPr lang="en-US" sz="2200" dirty="0">
                <a:cs typeface="Arial" panose="020B0604020202020204" pitchFamily="34" charset="0"/>
              </a:rPr>
              <a:t>For participation in </a:t>
            </a:r>
            <a:r>
              <a:rPr lang="en-US" sz="2200" b="1" dirty="0">
                <a:solidFill>
                  <a:srgbClr val="0070C0"/>
                </a:solidFill>
                <a:cs typeface="Arial" panose="020B0604020202020204" pitchFamily="34" charset="0"/>
              </a:rPr>
              <a:t>Scheme A</a:t>
            </a:r>
            <a:r>
              <a:rPr lang="en-US" sz="2200" dirty="0">
                <a:cs typeface="Arial" panose="020B0604020202020204" pitchFamily="34" charset="0"/>
              </a:rPr>
              <a:t>, compliance is demonstrated on the basis of </a:t>
            </a:r>
            <a:r>
              <a:rPr lang="en-US" sz="2200" b="1" dirty="0">
                <a:solidFill>
                  <a:srgbClr val="0070C0"/>
                </a:solidFill>
                <a:cs typeface="Arial" panose="020B0604020202020204" pitchFamily="34" charset="0"/>
              </a:rPr>
              <a:t>accreditation</a:t>
            </a:r>
            <a:r>
              <a:rPr lang="en-US" sz="2200" dirty="0">
                <a:cs typeface="Arial" panose="020B0604020202020204" pitchFamily="34" charset="0"/>
              </a:rPr>
              <a:t> or </a:t>
            </a:r>
            <a:r>
              <a:rPr lang="en-US" sz="2200" b="1" dirty="0">
                <a:solidFill>
                  <a:srgbClr val="0070C0"/>
                </a:solidFill>
                <a:cs typeface="Arial" panose="020B0604020202020204" pitchFamily="34" charset="0"/>
              </a:rPr>
              <a:t>peer assessment</a:t>
            </a:r>
            <a:r>
              <a:rPr lang="en-US" sz="2200" dirty="0"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47466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3016"/>
            <a:ext cx="7956376" cy="2274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Peter Ulbig</a:t>
            </a:r>
          </a:p>
          <a:p>
            <a:pPr marL="0" indent="0" algn="ctr">
              <a:buNone/>
            </a:pPr>
            <a:r>
              <a:rPr lang="en-US" sz="2400" b="1" dirty="0"/>
              <a:t>COOMET Vice President</a:t>
            </a:r>
          </a:p>
          <a:p>
            <a:pPr marL="0" indent="0" algn="ctr">
              <a:buNone/>
            </a:pPr>
            <a:br>
              <a:rPr lang="en-US" sz="2400" b="1" dirty="0"/>
            </a:br>
            <a:r>
              <a:rPr lang="en-US" sz="2400" b="1" dirty="0">
                <a:hlinkClick r:id="rId2"/>
              </a:rPr>
              <a:t>peter.ulbig@ptb.de</a:t>
            </a:r>
            <a:endParaRPr lang="en-US" sz="2400" b="1" dirty="0"/>
          </a:p>
          <a:p>
            <a:pPr marL="0" indent="0" algn="ctr">
              <a:buNone/>
            </a:pPr>
            <a:r>
              <a:rPr lang="en-US" sz="2400" b="1" dirty="0">
                <a:hlinkClick r:id="rId3"/>
              </a:rPr>
              <a:t>www.oiml.org</a:t>
            </a:r>
            <a:endParaRPr lang="en-US" sz="2400" dirty="0"/>
          </a:p>
        </p:txBody>
      </p:sp>
      <p:pic>
        <p:nvPicPr>
          <p:cNvPr id="5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84784"/>
            <a:ext cx="2088232" cy="208823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2531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Definitions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3</a:t>
            </a:fld>
            <a:endParaRPr lang="fr-FR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09905A0-6766-4288-8290-6FA29949CE1D}"/>
              </a:ext>
            </a:extLst>
          </p:cNvPr>
          <p:cNvSpPr/>
          <p:nvPr/>
        </p:nvSpPr>
        <p:spPr>
          <a:xfrm>
            <a:off x="534380" y="1844824"/>
            <a:ext cx="712879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OIML B18: </a:t>
            </a:r>
            <a:r>
              <a:rPr lang="de-DE" sz="2400" b="1" dirty="0" err="1"/>
              <a:t>section</a:t>
            </a:r>
            <a:r>
              <a:rPr lang="de-DE" sz="2400" b="1" dirty="0"/>
              <a:t> 3.23</a:t>
            </a:r>
          </a:p>
          <a:p>
            <a:endParaRPr lang="de-DE" sz="2400" b="1" dirty="0"/>
          </a:p>
          <a:p>
            <a:r>
              <a:rPr lang="de-DE" sz="2400" b="1" dirty="0"/>
              <a:t>National </a:t>
            </a:r>
            <a:r>
              <a:rPr lang="de-DE" sz="2400" b="1" dirty="0" err="1"/>
              <a:t>responsible</a:t>
            </a:r>
            <a:r>
              <a:rPr lang="de-DE" sz="2400" b="1" dirty="0"/>
              <a:t> </a:t>
            </a:r>
            <a:r>
              <a:rPr lang="de-DE" sz="2400" b="1" dirty="0" err="1"/>
              <a:t>body</a:t>
            </a:r>
            <a:br>
              <a:rPr lang="de-DE" sz="2400" b="1" dirty="0"/>
            </a:br>
            <a:endParaRPr lang="de-DE" sz="1200" b="1" dirty="0"/>
          </a:p>
          <a:p>
            <a:r>
              <a:rPr lang="en-US" sz="2400" b="1" dirty="0">
                <a:solidFill>
                  <a:srgbClr val="0070C0"/>
                </a:solidFill>
              </a:rPr>
              <a:t>organization</a:t>
            </a:r>
            <a:r>
              <a:rPr lang="en-US" sz="2400" dirty="0"/>
              <a:t> within an OIML Member State or Corresponding Member </a:t>
            </a:r>
            <a:br>
              <a:rPr lang="en-US" sz="2400" dirty="0"/>
            </a:br>
            <a:br>
              <a:rPr lang="en-US" sz="1200" dirty="0"/>
            </a:br>
            <a:r>
              <a:rPr lang="en-US" sz="2400" dirty="0"/>
              <a:t>that </a:t>
            </a:r>
            <a:r>
              <a:rPr lang="en-US" sz="2400" b="1" dirty="0">
                <a:solidFill>
                  <a:srgbClr val="0070C0"/>
                </a:solidFill>
              </a:rPr>
              <a:t>does not conduct type evaluation</a:t>
            </a:r>
            <a:br>
              <a:rPr lang="en-US" sz="2400" dirty="0"/>
            </a:br>
            <a:br>
              <a:rPr lang="en-US" sz="1200" dirty="0"/>
            </a:br>
            <a:r>
              <a:rPr lang="en-US" sz="2400" dirty="0"/>
              <a:t>but </a:t>
            </a:r>
            <a:r>
              <a:rPr lang="en-US" sz="2400" b="1" dirty="0">
                <a:solidFill>
                  <a:srgbClr val="0070C0"/>
                </a:solidFill>
              </a:rPr>
              <a:t>that is responsible for the metrological control </a:t>
            </a:r>
            <a:r>
              <a:rPr lang="en-US" sz="2400" dirty="0"/>
              <a:t>of measuring instruments and/or </a:t>
            </a:r>
            <a:r>
              <a:rPr lang="de-DE" sz="2400" dirty="0" err="1"/>
              <a:t>modules</a:t>
            </a:r>
            <a:endParaRPr lang="de-DE" sz="2400" dirty="0"/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6A4CFB5D-DF25-4966-960A-8C96149034EF}"/>
              </a:ext>
            </a:extLst>
          </p:cNvPr>
          <p:cNvSpPr/>
          <p:nvPr/>
        </p:nvSpPr>
        <p:spPr>
          <a:xfrm>
            <a:off x="5724128" y="1844824"/>
            <a:ext cx="180020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Responsible</a:t>
            </a:r>
            <a:endParaRPr lang="de-DE" b="1" dirty="0"/>
          </a:p>
          <a:p>
            <a:pPr algn="ctr"/>
            <a:r>
              <a:rPr lang="de-DE" b="1" dirty="0"/>
              <a:t>Body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4ADCF273-6197-4C00-A338-D7FB72657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327" y="1844824"/>
            <a:ext cx="1104957" cy="1085906"/>
          </a:xfrm>
          <a:prstGeom prst="rect">
            <a:avLst/>
          </a:prstGeom>
        </p:spPr>
      </p:pic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E3F8C274-F752-405B-82C1-7661FD4E90D4}"/>
              </a:ext>
            </a:extLst>
          </p:cNvPr>
          <p:cNvGrpSpPr/>
          <p:nvPr/>
        </p:nvGrpSpPr>
        <p:grpSpPr>
          <a:xfrm>
            <a:off x="683568" y="5632216"/>
            <a:ext cx="6152047" cy="461665"/>
            <a:chOff x="683568" y="5632216"/>
            <a:chExt cx="6152047" cy="461665"/>
          </a:xfrm>
        </p:grpSpPr>
        <p:sp>
          <p:nvSpPr>
            <p:cNvPr id="6" name="Pfeil: nach rechts 5">
              <a:extLst>
                <a:ext uri="{FF2B5EF4-FFF2-40B4-BE49-F238E27FC236}">
                  <a16:creationId xmlns:a16="http://schemas.microsoft.com/office/drawing/2014/main" id="{8E7FFAF4-C78C-4886-BAE7-C0787334AFB4}"/>
                </a:ext>
              </a:extLst>
            </p:cNvPr>
            <p:cNvSpPr/>
            <p:nvPr/>
          </p:nvSpPr>
          <p:spPr>
            <a:xfrm>
              <a:off x="683568" y="5661833"/>
              <a:ext cx="581236" cy="43204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102ED59C-85E7-4654-994E-9F256D30BC6E}"/>
                </a:ext>
              </a:extLst>
            </p:cNvPr>
            <p:cNvSpPr txBox="1"/>
            <p:nvPr/>
          </p:nvSpPr>
          <p:spPr>
            <a:xfrm>
              <a:off x="1361937" y="5632216"/>
              <a:ext cx="54736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OIML D1: „Central Metrological Authority“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480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Definitions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4</a:t>
            </a:fld>
            <a:endParaRPr lang="fr-FR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F3F9B2B-CAA6-45C0-9510-18C00A9C168C}"/>
              </a:ext>
            </a:extLst>
          </p:cNvPr>
          <p:cNvSpPr/>
          <p:nvPr/>
        </p:nvSpPr>
        <p:spPr>
          <a:xfrm>
            <a:off x="498376" y="1905949"/>
            <a:ext cx="72008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OIML B18: </a:t>
            </a:r>
            <a:r>
              <a:rPr lang="de-DE" sz="2400" b="1" dirty="0" err="1"/>
              <a:t>section</a:t>
            </a:r>
            <a:r>
              <a:rPr lang="de-DE" sz="2400" b="1" dirty="0"/>
              <a:t> 3.22</a:t>
            </a:r>
            <a:br>
              <a:rPr lang="de-DE" sz="2400" b="1" dirty="0"/>
            </a:br>
            <a:endParaRPr lang="de-DE" sz="2400" b="1" dirty="0"/>
          </a:p>
          <a:p>
            <a:r>
              <a:rPr lang="de-DE" sz="2400" b="1" dirty="0"/>
              <a:t>National </a:t>
            </a:r>
            <a:r>
              <a:rPr lang="de-DE" sz="2400" b="1" dirty="0" err="1"/>
              <a:t>Issuing</a:t>
            </a:r>
            <a:r>
              <a:rPr lang="de-DE" sz="2400" b="1" dirty="0"/>
              <a:t> Authority</a:t>
            </a:r>
            <a:br>
              <a:rPr lang="de-DE" sz="2400" b="1" dirty="0"/>
            </a:br>
            <a:endParaRPr lang="de-DE" sz="1200" b="1" dirty="0"/>
          </a:p>
          <a:p>
            <a:r>
              <a:rPr lang="en-US" sz="2400" b="1" dirty="0">
                <a:solidFill>
                  <a:srgbClr val="0070C0"/>
                </a:solidFill>
              </a:rPr>
              <a:t>Certifying body </a:t>
            </a:r>
            <a:r>
              <a:rPr lang="en-US" sz="2400" dirty="0"/>
              <a:t>or </a:t>
            </a:r>
            <a:r>
              <a:rPr lang="en-US" sz="2400" b="1" dirty="0">
                <a:solidFill>
                  <a:srgbClr val="0070C0"/>
                </a:solidFill>
              </a:rPr>
              <a:t>person</a:t>
            </a:r>
            <a:r>
              <a:rPr lang="en-US" sz="2400" dirty="0"/>
              <a:t> in an OIML Member State or Corresponding Member </a:t>
            </a:r>
            <a:br>
              <a:rPr lang="en-US" sz="2400" dirty="0"/>
            </a:br>
            <a:br>
              <a:rPr lang="en-US" sz="1200" dirty="0"/>
            </a:br>
            <a:r>
              <a:rPr lang="en-US" sz="2400" dirty="0"/>
              <a:t>that is </a:t>
            </a:r>
            <a:r>
              <a:rPr lang="en-US" sz="2400" b="1" dirty="0">
                <a:solidFill>
                  <a:srgbClr val="0070C0"/>
                </a:solidFill>
              </a:rPr>
              <a:t>responsible for national type approval </a:t>
            </a:r>
            <a:r>
              <a:rPr lang="en-US" sz="2400" dirty="0"/>
              <a:t>and that </a:t>
            </a:r>
            <a:r>
              <a:rPr lang="en-US" sz="2400" b="1" dirty="0">
                <a:solidFill>
                  <a:srgbClr val="0070C0"/>
                </a:solidFill>
              </a:rPr>
              <a:t>issues national/regional Type Approval Certificates </a:t>
            </a:r>
            <a:r>
              <a:rPr lang="en-US" sz="2400" dirty="0"/>
              <a:t>for specific categories of measuring instruments or modules </a:t>
            </a:r>
            <a:br>
              <a:rPr lang="en-US" sz="2400" dirty="0"/>
            </a:br>
            <a:br>
              <a:rPr lang="en-US" sz="1200" dirty="0"/>
            </a:br>
            <a:r>
              <a:rPr lang="en-US" sz="2400" dirty="0"/>
              <a:t>on the basis of </a:t>
            </a:r>
            <a:r>
              <a:rPr lang="en-US" sz="2400" b="1" dirty="0">
                <a:solidFill>
                  <a:srgbClr val="0070C0"/>
                </a:solidFill>
              </a:rPr>
              <a:t>examination</a:t>
            </a:r>
            <a:r>
              <a:rPr lang="en-US" sz="2400" dirty="0"/>
              <a:t> and </a:t>
            </a:r>
            <a:r>
              <a:rPr lang="en-US" sz="2400" b="1" dirty="0">
                <a:solidFill>
                  <a:srgbClr val="0070C0"/>
                </a:solidFill>
              </a:rPr>
              <a:t>testing</a:t>
            </a:r>
            <a:r>
              <a:rPr lang="en-US" sz="2400" dirty="0"/>
              <a:t> under </a:t>
            </a:r>
            <a:r>
              <a:rPr lang="en-US" sz="2400" b="1" dirty="0">
                <a:solidFill>
                  <a:srgbClr val="0070C0"/>
                </a:solidFill>
              </a:rPr>
              <a:t>its own</a:t>
            </a:r>
          </a:p>
          <a:p>
            <a:r>
              <a:rPr lang="de-DE" sz="2400" b="1" dirty="0" err="1">
                <a:solidFill>
                  <a:srgbClr val="0070C0"/>
                </a:solidFill>
              </a:rPr>
              <a:t>control</a:t>
            </a:r>
            <a:r>
              <a:rPr lang="de-DE" sz="2400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2B68EB3C-8BC3-48A7-8035-0AC7C7D85D07}"/>
              </a:ext>
            </a:extLst>
          </p:cNvPr>
          <p:cNvSpPr/>
          <p:nvPr/>
        </p:nvSpPr>
        <p:spPr>
          <a:xfrm>
            <a:off x="5796136" y="1844824"/>
            <a:ext cx="1800200" cy="1080120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Issuing</a:t>
            </a:r>
            <a:endParaRPr lang="de-DE" b="1" dirty="0"/>
          </a:p>
          <a:p>
            <a:pPr algn="ctr"/>
            <a:r>
              <a:rPr lang="de-DE" b="1" dirty="0"/>
              <a:t>Authority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E91A766-F164-453A-AE4E-827D6199C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4660" y="1698577"/>
            <a:ext cx="1422888" cy="122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1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Definitions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5</a:t>
            </a:fld>
            <a:endParaRPr lang="fr-FR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F3F9B2B-CAA6-45C0-9510-18C00A9C168C}"/>
              </a:ext>
            </a:extLst>
          </p:cNvPr>
          <p:cNvSpPr/>
          <p:nvPr/>
        </p:nvSpPr>
        <p:spPr>
          <a:xfrm>
            <a:off x="498376" y="1905949"/>
            <a:ext cx="7200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OIML B18: </a:t>
            </a:r>
            <a:r>
              <a:rPr lang="de-DE" sz="2400" b="1" dirty="0" err="1"/>
              <a:t>section</a:t>
            </a:r>
            <a:r>
              <a:rPr lang="de-DE" sz="2400" b="1" dirty="0"/>
              <a:t> 3.26</a:t>
            </a:r>
            <a:br>
              <a:rPr lang="de-DE" sz="2400" b="1" dirty="0"/>
            </a:br>
            <a:br>
              <a:rPr lang="de-DE" sz="2400" b="1" dirty="0"/>
            </a:br>
            <a:r>
              <a:rPr lang="de-DE" sz="2400" b="1" dirty="0"/>
              <a:t>OIML </a:t>
            </a:r>
            <a:r>
              <a:rPr lang="de-DE" sz="2400" b="1" dirty="0" err="1"/>
              <a:t>Issuing</a:t>
            </a:r>
            <a:r>
              <a:rPr lang="de-DE" sz="2400" b="1" dirty="0"/>
              <a:t> Authority (IA)</a:t>
            </a:r>
          </a:p>
          <a:p>
            <a:endParaRPr lang="de-DE" sz="2400" b="1" dirty="0"/>
          </a:p>
          <a:p>
            <a:r>
              <a:rPr lang="en-US" sz="2400" b="1" dirty="0">
                <a:solidFill>
                  <a:srgbClr val="0070C0"/>
                </a:solidFill>
              </a:rPr>
              <a:t>conformity assessment body </a:t>
            </a:r>
            <a:r>
              <a:rPr lang="en-US" sz="2400" dirty="0"/>
              <a:t>from an OIML Member State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issuing OIML Certificates and associated OIML type evaluation reports in accordance with Scheme A or Scheme B</a:t>
            </a:r>
            <a:endParaRPr lang="de-DE" sz="2400" b="1" dirty="0"/>
          </a:p>
        </p:txBody>
      </p: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DD3F9148-60B4-4451-BB32-A9DDE8C4C757}"/>
              </a:ext>
            </a:extLst>
          </p:cNvPr>
          <p:cNvGrpSpPr/>
          <p:nvPr/>
        </p:nvGrpSpPr>
        <p:grpSpPr>
          <a:xfrm>
            <a:off x="5796136" y="1844824"/>
            <a:ext cx="1800200" cy="1080120"/>
            <a:chOff x="5796136" y="1844824"/>
            <a:chExt cx="1800200" cy="1080120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8186E273-2F4B-4275-9812-33C81714B763}"/>
                </a:ext>
              </a:extLst>
            </p:cNvPr>
            <p:cNvGrpSpPr/>
            <p:nvPr/>
          </p:nvGrpSpPr>
          <p:grpSpPr>
            <a:xfrm>
              <a:off x="5796136" y="1844824"/>
              <a:ext cx="1800200" cy="1080120"/>
              <a:chOff x="5292080" y="1844824"/>
              <a:chExt cx="1800200" cy="1080120"/>
            </a:xfrm>
          </p:grpSpPr>
          <p:sp>
            <p:nvSpPr>
              <p:cNvPr id="25" name="Rechteck: abgerundete Ecken 24">
                <a:extLst>
                  <a:ext uri="{FF2B5EF4-FFF2-40B4-BE49-F238E27FC236}">
                    <a16:creationId xmlns:a16="http://schemas.microsoft.com/office/drawing/2014/main" id="{0E7EAFB4-C487-4836-8019-86A0D59B692A}"/>
                  </a:ext>
                </a:extLst>
              </p:cNvPr>
              <p:cNvSpPr/>
              <p:nvPr/>
            </p:nvSpPr>
            <p:spPr>
              <a:xfrm>
                <a:off x="5292080" y="1844824"/>
                <a:ext cx="1800200" cy="1080120"/>
              </a:xfrm>
              <a:prstGeom prst="roundRect">
                <a:avLst/>
              </a:prstGeom>
              <a:solidFill>
                <a:schemeClr val="accent6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b="1" dirty="0"/>
                  <a:t>OIML</a:t>
                </a:r>
              </a:p>
              <a:p>
                <a:pPr algn="ctr"/>
                <a:r>
                  <a:rPr lang="de-DE" b="1" dirty="0" err="1"/>
                  <a:t>Issuing</a:t>
                </a:r>
                <a:endParaRPr lang="de-DE" b="1" dirty="0"/>
              </a:p>
              <a:p>
                <a:pPr algn="ctr"/>
                <a:r>
                  <a:rPr lang="de-DE" b="1" dirty="0"/>
                  <a:t>Authority</a:t>
                </a:r>
              </a:p>
            </p:txBody>
          </p:sp>
          <p:pic>
            <p:nvPicPr>
              <p:cNvPr id="26" name="Content Placeholder 7">
                <a:extLst>
                  <a:ext uri="{FF2B5EF4-FFF2-40B4-BE49-F238E27FC236}">
                    <a16:creationId xmlns:a16="http://schemas.microsoft.com/office/drawing/2014/main" id="{4DA418CF-AF27-425D-A728-9280F63D48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4088" y="2019576"/>
                <a:ext cx="432048" cy="432048"/>
              </a:xfrm>
              <a:prstGeom prst="rect">
                <a:avLst/>
              </a:prstGeom>
            </p:spPr>
          </p:pic>
        </p:grpSp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E6458BC5-46DA-4956-B098-AD62C6624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75596" y="2019576"/>
              <a:ext cx="450000" cy="3871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5807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Definitions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6</a:t>
            </a:fld>
            <a:endParaRPr lang="fr-FR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10E08211-9B6D-4262-B133-C06CE61E0F63}"/>
              </a:ext>
            </a:extLst>
          </p:cNvPr>
          <p:cNvSpPr/>
          <p:nvPr/>
        </p:nvSpPr>
        <p:spPr>
          <a:xfrm>
            <a:off x="539552" y="1844824"/>
            <a:ext cx="7200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OIML B18: </a:t>
            </a:r>
            <a:r>
              <a:rPr lang="de-DE" sz="2400" b="1" dirty="0" err="1"/>
              <a:t>section</a:t>
            </a:r>
            <a:r>
              <a:rPr lang="de-DE" sz="2400" b="1" dirty="0"/>
              <a:t> 3.43</a:t>
            </a:r>
          </a:p>
          <a:p>
            <a:br>
              <a:rPr lang="de-DE" sz="2400" b="1" dirty="0"/>
            </a:br>
            <a:r>
              <a:rPr lang="de-DE" sz="2400" b="1" dirty="0" err="1"/>
              <a:t>Utilizer</a:t>
            </a:r>
            <a:endParaRPr lang="de-DE" sz="2400" b="1" dirty="0"/>
          </a:p>
          <a:p>
            <a:br>
              <a:rPr lang="en-US" sz="1200" dirty="0"/>
            </a:br>
            <a:r>
              <a:rPr lang="en-US" sz="2400" b="1" dirty="0">
                <a:solidFill>
                  <a:srgbClr val="0070C0"/>
                </a:solidFill>
              </a:rPr>
              <a:t>national issuing authority</a:t>
            </a:r>
            <a:r>
              <a:rPr lang="en-US" sz="2400" dirty="0"/>
              <a:t> or </a:t>
            </a:r>
            <a:r>
              <a:rPr lang="en-US" sz="2400" b="1" dirty="0">
                <a:solidFill>
                  <a:srgbClr val="0070C0"/>
                </a:solidFill>
              </a:rPr>
              <a:t>national responsible body </a:t>
            </a:r>
            <a:br>
              <a:rPr lang="en-US" sz="2400" b="1" dirty="0">
                <a:solidFill>
                  <a:srgbClr val="0070C0"/>
                </a:solidFill>
              </a:rPr>
            </a:br>
            <a:br>
              <a:rPr lang="en-US" sz="1200" b="1" dirty="0">
                <a:solidFill>
                  <a:srgbClr val="0070C0"/>
                </a:solidFill>
              </a:rPr>
            </a:br>
            <a:r>
              <a:rPr lang="en-US" sz="2400" dirty="0"/>
              <a:t>from an </a:t>
            </a:r>
            <a:r>
              <a:rPr lang="en-US" sz="2400" b="1" dirty="0">
                <a:solidFill>
                  <a:srgbClr val="0070C0"/>
                </a:solidFill>
              </a:rPr>
              <a:t>OIML Member State </a:t>
            </a:r>
            <a:br>
              <a:rPr lang="en-US" sz="2400" dirty="0"/>
            </a:br>
            <a:br>
              <a:rPr lang="en-US" sz="1200" dirty="0"/>
            </a:br>
            <a:r>
              <a:rPr lang="en-US" sz="2400" dirty="0"/>
              <a:t>that </a:t>
            </a:r>
            <a:r>
              <a:rPr lang="en-US" sz="2400" b="1" dirty="0">
                <a:solidFill>
                  <a:srgbClr val="0070C0"/>
                </a:solidFill>
              </a:rPr>
              <a:t>has signed the Declaration</a:t>
            </a:r>
            <a:r>
              <a:rPr lang="en-US" sz="2400" dirty="0"/>
              <a:t>,</a:t>
            </a:r>
            <a:br>
              <a:rPr lang="en-US" sz="2400" dirty="0"/>
            </a:br>
            <a:br>
              <a:rPr lang="en-US" sz="1200" dirty="0"/>
            </a:br>
            <a:r>
              <a:rPr lang="en-US" sz="2400" dirty="0"/>
              <a:t>indicating the </a:t>
            </a:r>
            <a:r>
              <a:rPr lang="en-US" sz="2400" b="1" dirty="0">
                <a:solidFill>
                  <a:srgbClr val="0070C0"/>
                </a:solidFill>
              </a:rPr>
              <a:t>terms of acceptance of OIML Certificates </a:t>
            </a:r>
            <a:r>
              <a:rPr lang="en-US" sz="2400" dirty="0"/>
              <a:t>and/or OIML type evaluation reports issued under Scheme A or Scheme B</a:t>
            </a:r>
            <a:endParaRPr lang="de-DE" sz="2400" dirty="0"/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36593E4B-9494-4CEF-9DCB-C931D6506D41}"/>
              </a:ext>
            </a:extLst>
          </p:cNvPr>
          <p:cNvGrpSpPr/>
          <p:nvPr/>
        </p:nvGrpSpPr>
        <p:grpSpPr>
          <a:xfrm>
            <a:off x="5724128" y="1844824"/>
            <a:ext cx="1800200" cy="1080120"/>
            <a:chOff x="5724128" y="1844824"/>
            <a:chExt cx="1800200" cy="1080120"/>
          </a:xfrm>
        </p:grpSpPr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0F7D4798-5076-490B-A53E-C70BDE7ED5DF}"/>
                </a:ext>
              </a:extLst>
            </p:cNvPr>
            <p:cNvGrpSpPr/>
            <p:nvPr/>
          </p:nvGrpSpPr>
          <p:grpSpPr>
            <a:xfrm>
              <a:off x="5724128" y="1844824"/>
              <a:ext cx="1800200" cy="1080120"/>
              <a:chOff x="5724128" y="1844824"/>
              <a:chExt cx="1800200" cy="1080120"/>
            </a:xfrm>
          </p:grpSpPr>
          <p:grpSp>
            <p:nvGrpSpPr>
              <p:cNvPr id="31" name="Gruppieren 30">
                <a:extLst>
                  <a:ext uri="{FF2B5EF4-FFF2-40B4-BE49-F238E27FC236}">
                    <a16:creationId xmlns:a16="http://schemas.microsoft.com/office/drawing/2014/main" id="{47FE6FE6-4253-4586-9320-1FA8FD92E7C1}"/>
                  </a:ext>
                </a:extLst>
              </p:cNvPr>
              <p:cNvGrpSpPr/>
              <p:nvPr/>
            </p:nvGrpSpPr>
            <p:grpSpPr>
              <a:xfrm>
                <a:off x="5724128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32" name="Rechteck: abgerundete Ecken 31">
                  <a:extLst>
                    <a:ext uri="{FF2B5EF4-FFF2-40B4-BE49-F238E27FC236}">
                      <a16:creationId xmlns:a16="http://schemas.microsoft.com/office/drawing/2014/main" id="{4DE30747-B63A-4333-BA77-79B4544AD1F4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b="1" dirty="0"/>
                </a:p>
                <a:p>
                  <a:pPr algn="ctr"/>
                  <a:r>
                    <a:rPr lang="de-DE" b="1" dirty="0"/>
                    <a:t>  </a:t>
                  </a:r>
                  <a:r>
                    <a:rPr lang="de-DE" b="1" dirty="0" err="1"/>
                    <a:t>Utilizer</a:t>
                  </a:r>
                  <a:endParaRPr lang="de-DE" b="1" dirty="0"/>
                </a:p>
                <a:p>
                  <a:pPr algn="ctr"/>
                  <a:endParaRPr lang="de-DE" b="1" dirty="0"/>
                </a:p>
              </p:txBody>
            </p:sp>
            <p:pic>
              <p:nvPicPr>
                <p:cNvPr id="33" name="Content Placeholder 7">
                  <a:extLst>
                    <a:ext uri="{FF2B5EF4-FFF2-40B4-BE49-F238E27FC236}">
                      <a16:creationId xmlns:a16="http://schemas.microsoft.com/office/drawing/2014/main" id="{A4B3A778-A1E9-49AA-BA16-6B31F11D9C6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1712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29" name="Grafik 28">
                <a:extLst>
                  <a:ext uri="{FF2B5EF4-FFF2-40B4-BE49-F238E27FC236}">
                    <a16:creationId xmlns:a16="http://schemas.microsoft.com/office/drawing/2014/main" id="{06D218F8-3636-4DEF-93F3-A5378F73D5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17200" y="1916833"/>
                <a:ext cx="450000" cy="388196"/>
              </a:xfrm>
              <a:prstGeom prst="rect">
                <a:avLst/>
              </a:prstGeom>
            </p:spPr>
          </p:pic>
        </p:grpSp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F05655D2-6314-400C-8EBF-251C8EE1E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61461" y="2521052"/>
              <a:ext cx="363112" cy="3568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3323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Definitions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7</a:t>
            </a:fld>
            <a:endParaRPr lang="fr-FR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09905A0-6766-4288-8290-6FA29949CE1D}"/>
              </a:ext>
            </a:extLst>
          </p:cNvPr>
          <p:cNvSpPr/>
          <p:nvPr/>
        </p:nvSpPr>
        <p:spPr>
          <a:xfrm>
            <a:off x="534380" y="1844824"/>
            <a:ext cx="71287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OIML B18: </a:t>
            </a:r>
            <a:r>
              <a:rPr lang="de-DE" sz="2400" b="1" dirty="0" err="1"/>
              <a:t>section</a:t>
            </a:r>
            <a:r>
              <a:rPr lang="de-DE" sz="2400" b="1" dirty="0"/>
              <a:t> 3.4</a:t>
            </a:r>
            <a:br>
              <a:rPr lang="de-DE" sz="2400" b="1" dirty="0"/>
            </a:br>
            <a:endParaRPr lang="de-DE" sz="2400" b="1" dirty="0"/>
          </a:p>
          <a:p>
            <a:r>
              <a:rPr lang="de-DE" sz="2400" b="1" dirty="0"/>
              <a:t>Associate</a:t>
            </a:r>
            <a:br>
              <a:rPr lang="de-DE" sz="2400" b="1" dirty="0"/>
            </a:br>
            <a:endParaRPr lang="de-DE" sz="1200" b="1" dirty="0"/>
          </a:p>
          <a:p>
            <a:r>
              <a:rPr lang="en-US" sz="2400" b="1" dirty="0">
                <a:solidFill>
                  <a:srgbClr val="0070C0"/>
                </a:solidFill>
              </a:rPr>
              <a:t>national issuing authority </a:t>
            </a:r>
            <a:r>
              <a:rPr lang="en-US" sz="2400" dirty="0"/>
              <a:t>or </a:t>
            </a:r>
            <a:r>
              <a:rPr lang="en-US" sz="2400" b="1" dirty="0">
                <a:solidFill>
                  <a:srgbClr val="0070C0"/>
                </a:solidFill>
              </a:rPr>
              <a:t>national responsible body</a:t>
            </a:r>
            <a:br>
              <a:rPr lang="en-US" sz="2400" dirty="0"/>
            </a:br>
            <a:r>
              <a:rPr lang="en-US" sz="1200" dirty="0"/>
              <a:t> </a:t>
            </a:r>
          </a:p>
          <a:p>
            <a:r>
              <a:rPr lang="en-US" sz="2400" dirty="0"/>
              <a:t>from an </a:t>
            </a:r>
            <a:r>
              <a:rPr lang="en-US" sz="2400" b="1" dirty="0">
                <a:solidFill>
                  <a:srgbClr val="0070C0"/>
                </a:solidFill>
              </a:rPr>
              <a:t>OIML </a:t>
            </a:r>
            <a:r>
              <a:rPr lang="en-US" sz="2400" b="1" dirty="0">
                <a:solidFill>
                  <a:srgbClr val="FF0000"/>
                </a:solidFill>
              </a:rPr>
              <a:t>Corresponding</a:t>
            </a:r>
            <a:r>
              <a:rPr lang="en-US" sz="2400" b="1" dirty="0">
                <a:solidFill>
                  <a:srgbClr val="0070C0"/>
                </a:solidFill>
              </a:rPr>
              <a:t> Member </a:t>
            </a:r>
            <a:br>
              <a:rPr lang="en-US" sz="2400" dirty="0"/>
            </a:br>
            <a:endParaRPr lang="en-US" sz="1200" dirty="0"/>
          </a:p>
          <a:p>
            <a:r>
              <a:rPr lang="en-US" sz="2400" dirty="0"/>
              <a:t>that </a:t>
            </a:r>
            <a:r>
              <a:rPr lang="en-US" sz="2400" b="1" dirty="0">
                <a:solidFill>
                  <a:srgbClr val="0070C0"/>
                </a:solidFill>
              </a:rPr>
              <a:t>has signed the Declaration </a:t>
            </a:r>
            <a:br>
              <a:rPr lang="en-US" sz="2400" b="1" dirty="0">
                <a:solidFill>
                  <a:srgbClr val="0070C0"/>
                </a:solidFill>
              </a:rPr>
            </a:br>
            <a:endParaRPr lang="en-US" sz="1200" b="1" dirty="0">
              <a:solidFill>
                <a:srgbClr val="0070C0"/>
              </a:solidFill>
            </a:endParaRPr>
          </a:p>
          <a:p>
            <a:r>
              <a:rPr lang="en-US" sz="2400" dirty="0"/>
              <a:t>indicating the </a:t>
            </a:r>
            <a:r>
              <a:rPr lang="en-US" sz="2400" b="1" dirty="0">
                <a:solidFill>
                  <a:srgbClr val="0070C0"/>
                </a:solidFill>
              </a:rPr>
              <a:t>terms of acceptance of OIML Certificates </a:t>
            </a:r>
          </a:p>
          <a:p>
            <a:r>
              <a:rPr lang="en-US" sz="2400" dirty="0"/>
              <a:t>and/or OIML type </a:t>
            </a:r>
            <a:r>
              <a:rPr lang="de-DE" sz="2400" dirty="0" err="1"/>
              <a:t>evaluation</a:t>
            </a:r>
            <a:r>
              <a:rPr lang="de-DE" sz="2400" dirty="0"/>
              <a:t> </a:t>
            </a:r>
            <a:r>
              <a:rPr lang="de-DE" sz="2400" dirty="0" err="1"/>
              <a:t>reports</a:t>
            </a:r>
            <a:r>
              <a:rPr lang="de-DE" sz="2400" dirty="0"/>
              <a:t> </a:t>
            </a:r>
            <a:r>
              <a:rPr lang="en-US" sz="2400" dirty="0"/>
              <a:t>issued under Scheme A or Scheme B</a:t>
            </a:r>
            <a:endParaRPr lang="de-DE" sz="2400" dirty="0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31F9B16D-627D-4D4B-B39C-29DB28276BD1}"/>
              </a:ext>
            </a:extLst>
          </p:cNvPr>
          <p:cNvGrpSpPr/>
          <p:nvPr/>
        </p:nvGrpSpPr>
        <p:grpSpPr>
          <a:xfrm>
            <a:off x="5724128" y="1844824"/>
            <a:ext cx="1800200" cy="1080120"/>
            <a:chOff x="5724128" y="1844824"/>
            <a:chExt cx="1800200" cy="1080120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D5C17C53-86FA-4A50-A576-B8C66A4C3A75}"/>
                </a:ext>
              </a:extLst>
            </p:cNvPr>
            <p:cNvGrpSpPr/>
            <p:nvPr/>
          </p:nvGrpSpPr>
          <p:grpSpPr>
            <a:xfrm>
              <a:off x="5724128" y="1844824"/>
              <a:ext cx="1800200" cy="1080120"/>
              <a:chOff x="5724128" y="1844824"/>
              <a:chExt cx="1800200" cy="1080120"/>
            </a:xfrm>
          </p:grpSpPr>
          <p:grpSp>
            <p:nvGrpSpPr>
              <p:cNvPr id="6" name="Gruppieren 5">
                <a:extLst>
                  <a:ext uri="{FF2B5EF4-FFF2-40B4-BE49-F238E27FC236}">
                    <a16:creationId xmlns:a16="http://schemas.microsoft.com/office/drawing/2014/main" id="{92D4CFA8-CB1C-4D2C-ADEF-BC1D1B08A7B0}"/>
                  </a:ext>
                </a:extLst>
              </p:cNvPr>
              <p:cNvGrpSpPr/>
              <p:nvPr/>
            </p:nvGrpSpPr>
            <p:grpSpPr>
              <a:xfrm>
                <a:off x="5724128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7" name="Rechteck: abgerundete Ecken 6">
                  <a:extLst>
                    <a:ext uri="{FF2B5EF4-FFF2-40B4-BE49-F238E27FC236}">
                      <a16:creationId xmlns:a16="http://schemas.microsoft.com/office/drawing/2014/main" id="{6D49FF3A-5814-4D2A-8A0E-E9695142F30A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rgbClr val="92D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b="1" dirty="0"/>
                </a:p>
                <a:p>
                  <a:pPr algn="ctr"/>
                  <a:r>
                    <a:rPr lang="de-DE" b="1" dirty="0"/>
                    <a:t>      Associate</a:t>
                  </a:r>
                </a:p>
                <a:p>
                  <a:pPr algn="ctr"/>
                  <a:endParaRPr lang="de-DE" b="1" dirty="0"/>
                </a:p>
              </p:txBody>
            </p:sp>
            <p:pic>
              <p:nvPicPr>
                <p:cNvPr id="8" name="Content Placeholder 7">
                  <a:extLst>
                    <a:ext uri="{FF2B5EF4-FFF2-40B4-BE49-F238E27FC236}">
                      <a16:creationId xmlns:a16="http://schemas.microsoft.com/office/drawing/2014/main" id="{CFAFB52D-7621-4700-AF8D-BAD20228BDC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1712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9" name="Grafik 8">
                <a:extLst>
                  <a:ext uri="{FF2B5EF4-FFF2-40B4-BE49-F238E27FC236}">
                    <a16:creationId xmlns:a16="http://schemas.microsoft.com/office/drawing/2014/main" id="{45A192A0-595A-4710-ADB9-98589AF3E5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17200" y="1916833"/>
                <a:ext cx="450000" cy="388196"/>
              </a:xfrm>
              <a:prstGeom prst="rect">
                <a:avLst/>
              </a:prstGeom>
            </p:spPr>
          </p:pic>
        </p:grp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487C762C-5DF6-444E-AEF6-783EF5D0A2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41040" y="2521052"/>
              <a:ext cx="374920" cy="3684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1607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Overview about the system: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8</a:t>
            </a:fld>
            <a:endParaRPr lang="fr-FR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08575BA8-69D3-4BE0-8D2A-A9B0CD8E93A3}"/>
              </a:ext>
            </a:extLst>
          </p:cNvPr>
          <p:cNvSpPr/>
          <p:nvPr/>
        </p:nvSpPr>
        <p:spPr>
          <a:xfrm>
            <a:off x="1803135" y="1916833"/>
            <a:ext cx="180020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Responsible</a:t>
            </a:r>
            <a:endParaRPr lang="de-DE" b="1" dirty="0"/>
          </a:p>
          <a:p>
            <a:pPr algn="ctr"/>
            <a:r>
              <a:rPr lang="de-DE" b="1" dirty="0"/>
              <a:t>Body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7FC8A055-5D64-469A-8935-706CF48F676D}"/>
              </a:ext>
            </a:extLst>
          </p:cNvPr>
          <p:cNvSpPr/>
          <p:nvPr/>
        </p:nvSpPr>
        <p:spPr>
          <a:xfrm>
            <a:off x="6012160" y="1916833"/>
            <a:ext cx="1800200" cy="1080120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Issuing</a:t>
            </a:r>
            <a:endParaRPr lang="de-DE" b="1" dirty="0"/>
          </a:p>
          <a:p>
            <a:pPr algn="ctr"/>
            <a:r>
              <a:rPr lang="de-DE" b="1" dirty="0"/>
              <a:t>Authority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D8C892D-149E-4705-B15F-B2E7BC882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498" y="1771255"/>
            <a:ext cx="1422888" cy="1224135"/>
          </a:xfrm>
          <a:prstGeom prst="rect">
            <a:avLst/>
          </a:prstGeom>
        </p:spPr>
      </p:pic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3F664D24-0A37-4150-ACBD-186135168740}"/>
              </a:ext>
            </a:extLst>
          </p:cNvPr>
          <p:cNvCxnSpPr>
            <a:cxnSpLocks/>
          </p:cNvCxnSpPr>
          <p:nvPr/>
        </p:nvCxnSpPr>
        <p:spPr>
          <a:xfrm>
            <a:off x="1223628" y="4664875"/>
            <a:ext cx="0" cy="2300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2E996A47-3707-43EB-9155-2C5A4DF80A71}"/>
              </a:ext>
            </a:extLst>
          </p:cNvPr>
          <p:cNvCxnSpPr>
            <a:cxnSpLocks/>
            <a:stCxn id="61" idx="0"/>
            <a:endCxn id="5" idx="2"/>
          </p:cNvCxnSpPr>
          <p:nvPr/>
        </p:nvCxnSpPr>
        <p:spPr>
          <a:xfrm flipH="1" flipV="1">
            <a:off x="2703235" y="2996953"/>
            <a:ext cx="2624849" cy="1224135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uppieren 79">
            <a:extLst>
              <a:ext uri="{FF2B5EF4-FFF2-40B4-BE49-F238E27FC236}">
                <a16:creationId xmlns:a16="http://schemas.microsoft.com/office/drawing/2014/main" id="{99685115-7E08-4CAF-B2EC-90EFCC1E8F81}"/>
              </a:ext>
            </a:extLst>
          </p:cNvPr>
          <p:cNvGrpSpPr/>
          <p:nvPr/>
        </p:nvGrpSpPr>
        <p:grpSpPr>
          <a:xfrm>
            <a:off x="4427984" y="2996953"/>
            <a:ext cx="3404126" cy="2362333"/>
            <a:chOff x="4427984" y="2996953"/>
            <a:chExt cx="3404126" cy="2362333"/>
          </a:xfrm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4E1D7447-6FCB-42C7-93D6-6C31992D2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84168" y="4160042"/>
              <a:ext cx="662640" cy="1199244"/>
            </a:xfrm>
            <a:prstGeom prst="rect">
              <a:avLst/>
            </a:prstGeom>
          </p:spPr>
        </p:pic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2B912FE9-55A7-4B46-A2F0-3EE2516BA5A1}"/>
                </a:ext>
              </a:extLst>
            </p:cNvPr>
            <p:cNvSpPr txBox="1"/>
            <p:nvPr/>
          </p:nvSpPr>
          <p:spPr>
            <a:xfrm>
              <a:off x="6615110" y="4287650"/>
              <a:ext cx="121700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Issuing</a:t>
              </a:r>
              <a:endParaRPr lang="de-DE" dirty="0"/>
            </a:p>
            <a:p>
              <a:r>
                <a:rPr lang="de-DE" dirty="0"/>
                <a:t>OIML-CS</a:t>
              </a:r>
              <a:br>
                <a:rPr lang="de-DE" dirty="0"/>
              </a:br>
              <a:r>
                <a:rPr lang="de-DE" dirty="0" err="1"/>
                <a:t>certificates</a:t>
              </a:r>
              <a:endParaRPr lang="de-DE" dirty="0"/>
            </a:p>
          </p:txBody>
        </p:sp>
        <p:cxnSp>
          <p:nvCxnSpPr>
            <p:cNvPr id="46" name="Gerader Verbinder 45">
              <a:extLst>
                <a:ext uri="{FF2B5EF4-FFF2-40B4-BE49-F238E27FC236}">
                  <a16:creationId xmlns:a16="http://schemas.microsoft.com/office/drawing/2014/main" id="{7097B31A-0DF8-46C0-91C2-F3AB70462F5A}"/>
                </a:ext>
              </a:extLst>
            </p:cNvPr>
            <p:cNvCxnSpPr>
              <a:cxnSpLocks/>
              <a:stCxn id="61" idx="0"/>
              <a:endCxn id="6" idx="2"/>
            </p:cNvCxnSpPr>
            <p:nvPr/>
          </p:nvCxnSpPr>
          <p:spPr>
            <a:xfrm flipV="1">
              <a:off x="5328084" y="2996953"/>
              <a:ext cx="1584176" cy="122413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E53B7A12-D9CF-411C-A062-AE10A15C700D}"/>
                </a:ext>
              </a:extLst>
            </p:cNvPr>
            <p:cNvGrpSpPr/>
            <p:nvPr/>
          </p:nvGrpSpPr>
          <p:grpSpPr>
            <a:xfrm>
              <a:off x="4427984" y="4221088"/>
              <a:ext cx="1800200" cy="1080120"/>
              <a:chOff x="5796136" y="1844824"/>
              <a:chExt cx="1800200" cy="1080120"/>
            </a:xfrm>
          </p:grpSpPr>
          <p:grpSp>
            <p:nvGrpSpPr>
              <p:cNvPr id="59" name="Gruppieren 58">
                <a:extLst>
                  <a:ext uri="{FF2B5EF4-FFF2-40B4-BE49-F238E27FC236}">
                    <a16:creationId xmlns:a16="http://schemas.microsoft.com/office/drawing/2014/main" id="{B871191A-3955-40B1-9ACD-483B4FD7E88E}"/>
                  </a:ext>
                </a:extLst>
              </p:cNvPr>
              <p:cNvGrpSpPr/>
              <p:nvPr/>
            </p:nvGrpSpPr>
            <p:grpSpPr>
              <a:xfrm>
                <a:off x="5796136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61" name="Rechteck: abgerundete Ecken 60">
                  <a:extLst>
                    <a:ext uri="{FF2B5EF4-FFF2-40B4-BE49-F238E27FC236}">
                      <a16:creationId xmlns:a16="http://schemas.microsoft.com/office/drawing/2014/main" id="{6CFD8258-4907-4CEB-8C7A-BE5A5711DF3A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chemeClr val="accent6">
                    <a:lumMod val="5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b="1" dirty="0"/>
                    <a:t>OIML</a:t>
                  </a:r>
                </a:p>
                <a:p>
                  <a:pPr algn="ctr"/>
                  <a:r>
                    <a:rPr lang="de-DE" b="1" dirty="0" err="1"/>
                    <a:t>Issuing</a:t>
                  </a:r>
                  <a:endParaRPr lang="de-DE" b="1" dirty="0"/>
                </a:p>
                <a:p>
                  <a:pPr algn="ctr"/>
                  <a:r>
                    <a:rPr lang="de-DE" b="1" dirty="0"/>
                    <a:t>Authority</a:t>
                  </a:r>
                </a:p>
              </p:txBody>
            </p:sp>
            <p:pic>
              <p:nvPicPr>
                <p:cNvPr id="62" name="Content Placeholder 7">
                  <a:extLst>
                    <a:ext uri="{FF2B5EF4-FFF2-40B4-BE49-F238E27FC236}">
                      <a16:creationId xmlns:a16="http://schemas.microsoft.com/office/drawing/2014/main" id="{9E5E497D-9A4F-45FB-8EF9-D621EAB3F0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0195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60" name="Grafik 59">
                <a:extLst>
                  <a:ext uri="{FF2B5EF4-FFF2-40B4-BE49-F238E27FC236}">
                    <a16:creationId xmlns:a16="http://schemas.microsoft.com/office/drawing/2014/main" id="{AE5CD5B6-0A1D-43CB-8AE4-20B7330517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075596" y="2019576"/>
                <a:ext cx="450000" cy="387143"/>
              </a:xfrm>
              <a:prstGeom prst="rect">
                <a:avLst/>
              </a:prstGeom>
            </p:spPr>
          </p:pic>
        </p:grpSp>
      </p:grpSp>
      <p:grpSp>
        <p:nvGrpSpPr>
          <p:cNvPr id="79" name="Gruppieren 78">
            <a:extLst>
              <a:ext uri="{FF2B5EF4-FFF2-40B4-BE49-F238E27FC236}">
                <a16:creationId xmlns:a16="http://schemas.microsoft.com/office/drawing/2014/main" id="{E5EF3FD3-24A6-4E4B-A3D3-2A4A2DD649AB}"/>
              </a:ext>
            </a:extLst>
          </p:cNvPr>
          <p:cNvGrpSpPr/>
          <p:nvPr/>
        </p:nvGrpSpPr>
        <p:grpSpPr>
          <a:xfrm>
            <a:off x="322894" y="2996953"/>
            <a:ext cx="3641580" cy="3111701"/>
            <a:chOff x="322894" y="2996953"/>
            <a:chExt cx="3641580" cy="3111701"/>
          </a:xfrm>
        </p:grpSpPr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71D08F44-ED02-4340-AAAF-40C53FB45630}"/>
                </a:ext>
              </a:extLst>
            </p:cNvPr>
            <p:cNvGrpSpPr/>
            <p:nvPr/>
          </p:nvGrpSpPr>
          <p:grpSpPr>
            <a:xfrm>
              <a:off x="1223628" y="2996953"/>
              <a:ext cx="2740846" cy="3111701"/>
              <a:chOff x="1223628" y="2996953"/>
              <a:chExt cx="2740846" cy="3111701"/>
            </a:xfrm>
          </p:grpSpPr>
          <p:pic>
            <p:nvPicPr>
              <p:cNvPr id="35" name="Grafik 34">
                <a:extLst>
                  <a:ext uri="{FF2B5EF4-FFF2-40B4-BE49-F238E27FC236}">
                    <a16:creationId xmlns:a16="http://schemas.microsoft.com/office/drawing/2014/main" id="{561F7916-A3FD-45B3-A3D4-250EF3FAEE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44119" y="3431377"/>
                <a:ext cx="662640" cy="2677277"/>
              </a:xfrm>
              <a:prstGeom prst="rect">
                <a:avLst/>
              </a:prstGeom>
            </p:spPr>
          </p:pic>
          <p:pic>
            <p:nvPicPr>
              <p:cNvPr id="27" name="Grafik 26">
                <a:extLst>
                  <a:ext uri="{FF2B5EF4-FFF2-40B4-BE49-F238E27FC236}">
                    <a16:creationId xmlns:a16="http://schemas.microsoft.com/office/drawing/2014/main" id="{227D38AF-DC2D-44F6-8809-FA2DFCD79F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11609" y="5574361"/>
                <a:ext cx="448988" cy="345525"/>
              </a:xfrm>
              <a:prstGeom prst="rect">
                <a:avLst/>
              </a:prstGeom>
            </p:spPr>
          </p:pic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3DE4EA93-F8D2-489B-92DC-5C5EA74FC4D7}"/>
                  </a:ext>
                </a:extLst>
              </p:cNvPr>
              <p:cNvSpPr txBox="1"/>
              <p:nvPr/>
            </p:nvSpPr>
            <p:spPr>
              <a:xfrm>
                <a:off x="2676942" y="4323832"/>
                <a:ext cx="1287532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/>
                  <a:t>Acceptance</a:t>
                </a:r>
              </a:p>
              <a:p>
                <a:r>
                  <a:rPr lang="de-DE" dirty="0" err="1"/>
                  <a:t>of</a:t>
                </a:r>
                <a:r>
                  <a:rPr lang="de-DE" dirty="0"/>
                  <a:t> OIML-CS</a:t>
                </a:r>
                <a:br>
                  <a:rPr lang="de-DE" dirty="0"/>
                </a:br>
                <a:r>
                  <a:rPr lang="de-DE" dirty="0" err="1"/>
                  <a:t>certificates</a:t>
                </a:r>
                <a:endParaRPr lang="de-DE" dirty="0"/>
              </a:p>
            </p:txBody>
          </p:sp>
          <p:cxnSp>
            <p:nvCxnSpPr>
              <p:cNvPr id="40" name="Gerader Verbinder 39">
                <a:extLst>
                  <a:ext uri="{FF2B5EF4-FFF2-40B4-BE49-F238E27FC236}">
                    <a16:creationId xmlns:a16="http://schemas.microsoft.com/office/drawing/2014/main" id="{6807E5FE-35F3-43BE-BB9D-2C158E96E546}"/>
                  </a:ext>
                </a:extLst>
              </p:cNvPr>
              <p:cNvCxnSpPr>
                <a:cxnSpLocks/>
                <a:endCxn id="5" idx="2"/>
              </p:cNvCxnSpPr>
              <p:nvPr/>
            </p:nvCxnSpPr>
            <p:spPr>
              <a:xfrm flipV="1">
                <a:off x="1223628" y="2996953"/>
                <a:ext cx="1479607" cy="587802"/>
              </a:xfrm>
              <a:prstGeom prst="line">
                <a:avLst/>
              </a:prstGeom>
              <a:ln w="317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5" name="Gruppieren 64">
              <a:extLst>
                <a:ext uri="{FF2B5EF4-FFF2-40B4-BE49-F238E27FC236}">
                  <a16:creationId xmlns:a16="http://schemas.microsoft.com/office/drawing/2014/main" id="{3C79CE18-0A4C-4028-80E8-36B6278741C1}"/>
                </a:ext>
              </a:extLst>
            </p:cNvPr>
            <p:cNvGrpSpPr/>
            <p:nvPr/>
          </p:nvGrpSpPr>
          <p:grpSpPr>
            <a:xfrm>
              <a:off x="323528" y="4894877"/>
              <a:ext cx="1800200" cy="1080120"/>
              <a:chOff x="5724128" y="1844824"/>
              <a:chExt cx="1800200" cy="1080120"/>
            </a:xfrm>
          </p:grpSpPr>
          <p:grpSp>
            <p:nvGrpSpPr>
              <p:cNvPr id="66" name="Gruppieren 65">
                <a:extLst>
                  <a:ext uri="{FF2B5EF4-FFF2-40B4-BE49-F238E27FC236}">
                    <a16:creationId xmlns:a16="http://schemas.microsoft.com/office/drawing/2014/main" id="{FA2C7852-6C05-41E0-8886-573CDB8A97F4}"/>
                  </a:ext>
                </a:extLst>
              </p:cNvPr>
              <p:cNvGrpSpPr/>
              <p:nvPr/>
            </p:nvGrpSpPr>
            <p:grpSpPr>
              <a:xfrm>
                <a:off x="5724128" y="1844824"/>
                <a:ext cx="1800200" cy="1080120"/>
                <a:chOff x="5724128" y="1844824"/>
                <a:chExt cx="1800200" cy="1080120"/>
              </a:xfrm>
            </p:grpSpPr>
            <p:grpSp>
              <p:nvGrpSpPr>
                <p:cNvPr id="68" name="Gruppieren 67">
                  <a:extLst>
                    <a:ext uri="{FF2B5EF4-FFF2-40B4-BE49-F238E27FC236}">
                      <a16:creationId xmlns:a16="http://schemas.microsoft.com/office/drawing/2014/main" id="{ED5FD7A1-6D2F-4B98-B911-B2607380F9E4}"/>
                    </a:ext>
                  </a:extLst>
                </p:cNvPr>
                <p:cNvGrpSpPr/>
                <p:nvPr/>
              </p:nvGrpSpPr>
              <p:grpSpPr>
                <a:xfrm>
                  <a:off x="5724128" y="1844824"/>
                  <a:ext cx="1800200" cy="1080120"/>
                  <a:chOff x="5292080" y="1844824"/>
                  <a:chExt cx="1800200" cy="1080120"/>
                </a:xfrm>
              </p:grpSpPr>
              <p:sp>
                <p:nvSpPr>
                  <p:cNvPr id="70" name="Rechteck: abgerundete Ecken 69">
                    <a:extLst>
                      <a:ext uri="{FF2B5EF4-FFF2-40B4-BE49-F238E27FC236}">
                        <a16:creationId xmlns:a16="http://schemas.microsoft.com/office/drawing/2014/main" id="{7EFC37FB-702D-4A1F-B086-CCB96D613B7E}"/>
                      </a:ext>
                    </a:extLst>
                  </p:cNvPr>
                  <p:cNvSpPr/>
                  <p:nvPr/>
                </p:nvSpPr>
                <p:spPr>
                  <a:xfrm>
                    <a:off x="5292080" y="1844824"/>
                    <a:ext cx="1800200" cy="1080120"/>
                  </a:xfrm>
                  <a:prstGeom prst="roundRect">
                    <a:avLst/>
                  </a:prstGeom>
                  <a:solidFill>
                    <a:srgbClr val="92D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b="1" dirty="0"/>
                  </a:p>
                  <a:p>
                    <a:pPr algn="ctr"/>
                    <a:r>
                      <a:rPr lang="de-DE" b="1" dirty="0"/>
                      <a:t>      Associate</a:t>
                    </a:r>
                  </a:p>
                  <a:p>
                    <a:pPr algn="ctr"/>
                    <a:endParaRPr lang="de-DE" b="1" dirty="0"/>
                  </a:p>
                </p:txBody>
              </p:sp>
              <p:pic>
                <p:nvPicPr>
                  <p:cNvPr id="71" name="Content Placeholder 7">
                    <a:extLst>
                      <a:ext uri="{FF2B5EF4-FFF2-40B4-BE49-F238E27FC236}">
                        <a16:creationId xmlns:a16="http://schemas.microsoft.com/office/drawing/2014/main" id="{B1F3EA10-2932-41C9-9AF1-CA182291041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364088" y="2171276"/>
                    <a:ext cx="432048" cy="43204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69" name="Grafik 68">
                  <a:extLst>
                    <a:ext uri="{FF2B5EF4-FFF2-40B4-BE49-F238E27FC236}">
                      <a16:creationId xmlns:a16="http://schemas.microsoft.com/office/drawing/2014/main" id="{779C2113-DFF2-4D27-8628-1EB23E64507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017200" y="1916833"/>
                  <a:ext cx="450000" cy="388196"/>
                </a:xfrm>
                <a:prstGeom prst="rect">
                  <a:avLst/>
                </a:prstGeom>
              </p:spPr>
            </p:pic>
          </p:grpSp>
          <p:pic>
            <p:nvPicPr>
              <p:cNvPr id="67" name="Grafik 66">
                <a:extLst>
                  <a:ext uri="{FF2B5EF4-FFF2-40B4-BE49-F238E27FC236}">
                    <a16:creationId xmlns:a16="http://schemas.microsoft.com/office/drawing/2014/main" id="{883C2972-8E5E-4987-A547-E2F6BCF3F46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41040" y="2521052"/>
                <a:ext cx="374920" cy="368456"/>
              </a:xfrm>
              <a:prstGeom prst="rect">
                <a:avLst/>
              </a:prstGeom>
            </p:spPr>
          </p:pic>
        </p:grpSp>
        <p:grpSp>
          <p:nvGrpSpPr>
            <p:cNvPr id="72" name="Gruppieren 71">
              <a:extLst>
                <a:ext uri="{FF2B5EF4-FFF2-40B4-BE49-F238E27FC236}">
                  <a16:creationId xmlns:a16="http://schemas.microsoft.com/office/drawing/2014/main" id="{360BD5AD-CDD2-4A99-AB95-FEE1D168355C}"/>
                </a:ext>
              </a:extLst>
            </p:cNvPr>
            <p:cNvGrpSpPr/>
            <p:nvPr/>
          </p:nvGrpSpPr>
          <p:grpSpPr>
            <a:xfrm>
              <a:off x="322894" y="3597545"/>
              <a:ext cx="1800200" cy="1080120"/>
              <a:chOff x="5724128" y="1844824"/>
              <a:chExt cx="1800200" cy="1080120"/>
            </a:xfrm>
          </p:grpSpPr>
          <p:grpSp>
            <p:nvGrpSpPr>
              <p:cNvPr id="73" name="Gruppieren 72">
                <a:extLst>
                  <a:ext uri="{FF2B5EF4-FFF2-40B4-BE49-F238E27FC236}">
                    <a16:creationId xmlns:a16="http://schemas.microsoft.com/office/drawing/2014/main" id="{D151033E-A56A-41B7-86BB-EAEB47FAC786}"/>
                  </a:ext>
                </a:extLst>
              </p:cNvPr>
              <p:cNvGrpSpPr/>
              <p:nvPr/>
            </p:nvGrpSpPr>
            <p:grpSpPr>
              <a:xfrm>
                <a:off x="5724128" y="1844824"/>
                <a:ext cx="1800200" cy="1080120"/>
                <a:chOff x="5724128" y="1844824"/>
                <a:chExt cx="1800200" cy="1080120"/>
              </a:xfrm>
            </p:grpSpPr>
            <p:grpSp>
              <p:nvGrpSpPr>
                <p:cNvPr id="75" name="Gruppieren 74">
                  <a:extLst>
                    <a:ext uri="{FF2B5EF4-FFF2-40B4-BE49-F238E27FC236}">
                      <a16:creationId xmlns:a16="http://schemas.microsoft.com/office/drawing/2014/main" id="{A4CAAB1E-3A15-43FF-9AC4-3BDBEEE6B2F6}"/>
                    </a:ext>
                  </a:extLst>
                </p:cNvPr>
                <p:cNvGrpSpPr/>
                <p:nvPr/>
              </p:nvGrpSpPr>
              <p:grpSpPr>
                <a:xfrm>
                  <a:off x="5724128" y="1844824"/>
                  <a:ext cx="1800200" cy="1080120"/>
                  <a:chOff x="5292080" y="1844824"/>
                  <a:chExt cx="1800200" cy="1080120"/>
                </a:xfrm>
              </p:grpSpPr>
              <p:sp>
                <p:nvSpPr>
                  <p:cNvPr id="77" name="Rechteck: abgerundete Ecken 76">
                    <a:extLst>
                      <a:ext uri="{FF2B5EF4-FFF2-40B4-BE49-F238E27FC236}">
                        <a16:creationId xmlns:a16="http://schemas.microsoft.com/office/drawing/2014/main" id="{B31A75D9-FF10-4C8A-9F18-ADD7743B8DB8}"/>
                      </a:ext>
                    </a:extLst>
                  </p:cNvPr>
                  <p:cNvSpPr/>
                  <p:nvPr/>
                </p:nvSpPr>
                <p:spPr>
                  <a:xfrm>
                    <a:off x="5292080" y="1844824"/>
                    <a:ext cx="1800200" cy="1080120"/>
                  </a:xfrm>
                  <a:prstGeom prst="roundRect">
                    <a:avLst/>
                  </a:prstGeom>
                  <a:solidFill>
                    <a:srgbClr val="00B05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b="1" dirty="0"/>
                  </a:p>
                  <a:p>
                    <a:pPr algn="ctr"/>
                    <a:r>
                      <a:rPr lang="de-DE" b="1" dirty="0"/>
                      <a:t>  </a:t>
                    </a:r>
                    <a:r>
                      <a:rPr lang="de-DE" b="1" dirty="0" err="1"/>
                      <a:t>Utilizer</a:t>
                    </a:r>
                    <a:endParaRPr lang="de-DE" b="1" dirty="0"/>
                  </a:p>
                  <a:p>
                    <a:pPr algn="ctr"/>
                    <a:endParaRPr lang="de-DE" b="1" dirty="0"/>
                  </a:p>
                </p:txBody>
              </p:sp>
              <p:pic>
                <p:nvPicPr>
                  <p:cNvPr id="78" name="Content Placeholder 7">
                    <a:extLst>
                      <a:ext uri="{FF2B5EF4-FFF2-40B4-BE49-F238E27FC236}">
                        <a16:creationId xmlns:a16="http://schemas.microsoft.com/office/drawing/2014/main" id="{B56E41A0-5528-4085-AFC7-F099D69A38B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364088" y="2171276"/>
                    <a:ext cx="432048" cy="43204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76" name="Grafik 75">
                  <a:extLst>
                    <a:ext uri="{FF2B5EF4-FFF2-40B4-BE49-F238E27FC236}">
                      <a16:creationId xmlns:a16="http://schemas.microsoft.com/office/drawing/2014/main" id="{AB5737A2-9911-49BD-8E9F-5A9A9EB8057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017200" y="1916833"/>
                  <a:ext cx="450000" cy="388196"/>
                </a:xfrm>
                <a:prstGeom prst="rect">
                  <a:avLst/>
                </a:prstGeom>
              </p:spPr>
            </p:pic>
          </p:grpSp>
          <p:pic>
            <p:nvPicPr>
              <p:cNvPr id="74" name="Grafik 73">
                <a:extLst>
                  <a:ext uri="{FF2B5EF4-FFF2-40B4-BE49-F238E27FC236}">
                    <a16:creationId xmlns:a16="http://schemas.microsoft.com/office/drawing/2014/main" id="{E5AD3E8A-631E-4E5B-90F0-1DA1993301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61461" y="2521052"/>
                <a:ext cx="363112" cy="356852"/>
              </a:xfrm>
              <a:prstGeom prst="rect">
                <a:avLst/>
              </a:prstGeom>
            </p:spPr>
          </p:pic>
        </p:grpSp>
      </p:grpSp>
      <p:cxnSp>
        <p:nvCxnSpPr>
          <p:cNvPr id="42" name="Gerader Verbinder 41">
            <a:extLst>
              <a:ext uri="{FF2B5EF4-FFF2-40B4-BE49-F238E27FC236}">
                <a16:creationId xmlns:a16="http://schemas.microsoft.com/office/drawing/2014/main" id="{46BC16C3-BA9B-4DB1-B18D-554FA2FCFA2F}"/>
              </a:ext>
            </a:extLst>
          </p:cNvPr>
          <p:cNvCxnSpPr>
            <a:cxnSpLocks/>
            <a:endCxn id="6" idx="2"/>
          </p:cNvCxnSpPr>
          <p:nvPr/>
        </p:nvCxnSpPr>
        <p:spPr>
          <a:xfrm flipV="1">
            <a:off x="1223628" y="2996953"/>
            <a:ext cx="5688632" cy="587802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" name="Grafik 80">
            <a:extLst>
              <a:ext uri="{FF2B5EF4-FFF2-40B4-BE49-F238E27FC236}">
                <a16:creationId xmlns:a16="http://schemas.microsoft.com/office/drawing/2014/main" id="{4CEFF182-FAD5-42D1-9CC6-5C22D505CB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291" y="1913940"/>
            <a:ext cx="1104957" cy="108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46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fik 42">
            <a:extLst>
              <a:ext uri="{FF2B5EF4-FFF2-40B4-BE49-F238E27FC236}">
                <a16:creationId xmlns:a16="http://schemas.microsoft.com/office/drawing/2014/main" id="{7B16C0A7-7E36-49EF-9497-1FFD4434F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8054" y="4012242"/>
            <a:ext cx="662640" cy="11992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Example of China: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9</a:t>
            </a:fld>
            <a:endParaRPr lang="fr-FR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08575BA8-69D3-4BE0-8D2A-A9B0CD8E93A3}"/>
              </a:ext>
            </a:extLst>
          </p:cNvPr>
          <p:cNvSpPr/>
          <p:nvPr/>
        </p:nvSpPr>
        <p:spPr>
          <a:xfrm>
            <a:off x="1803135" y="1916833"/>
            <a:ext cx="180020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Responsible</a:t>
            </a:r>
            <a:endParaRPr lang="de-DE" b="1" dirty="0"/>
          </a:p>
          <a:p>
            <a:pPr algn="ctr"/>
            <a:r>
              <a:rPr lang="de-DE" b="1" dirty="0"/>
              <a:t>Body</a:t>
            </a: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7FC8A055-5D64-469A-8935-706CF48F676D}"/>
              </a:ext>
            </a:extLst>
          </p:cNvPr>
          <p:cNvSpPr/>
          <p:nvPr/>
        </p:nvSpPr>
        <p:spPr>
          <a:xfrm>
            <a:off x="6012160" y="1916833"/>
            <a:ext cx="1800200" cy="1080120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/>
              <a:t>National </a:t>
            </a:r>
          </a:p>
          <a:p>
            <a:pPr algn="ctr"/>
            <a:r>
              <a:rPr lang="de-DE" b="1" dirty="0" err="1"/>
              <a:t>Issuing</a:t>
            </a:r>
            <a:endParaRPr lang="de-DE" b="1" dirty="0"/>
          </a:p>
          <a:p>
            <a:pPr algn="ctr"/>
            <a:r>
              <a:rPr lang="de-DE" b="1" dirty="0"/>
              <a:t>Authority</a:t>
            </a:r>
          </a:p>
        </p:txBody>
      </p:sp>
      <p:grpSp>
        <p:nvGrpSpPr>
          <p:cNvPr id="80" name="Gruppieren 79">
            <a:extLst>
              <a:ext uri="{FF2B5EF4-FFF2-40B4-BE49-F238E27FC236}">
                <a16:creationId xmlns:a16="http://schemas.microsoft.com/office/drawing/2014/main" id="{99685115-7E08-4CAF-B2EC-90EFCC1E8F81}"/>
              </a:ext>
            </a:extLst>
          </p:cNvPr>
          <p:cNvGrpSpPr/>
          <p:nvPr/>
        </p:nvGrpSpPr>
        <p:grpSpPr>
          <a:xfrm>
            <a:off x="4427984" y="2996953"/>
            <a:ext cx="3404126" cy="2195154"/>
            <a:chOff x="4427984" y="3164132"/>
            <a:chExt cx="3404126" cy="2195154"/>
          </a:xfrm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4E1D7447-6FCB-42C7-93D6-6C31992D2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84168" y="4160042"/>
              <a:ext cx="662640" cy="1199244"/>
            </a:xfrm>
            <a:prstGeom prst="rect">
              <a:avLst/>
            </a:prstGeom>
          </p:spPr>
        </p:pic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2B912FE9-55A7-4B46-A2F0-3EE2516BA5A1}"/>
                </a:ext>
              </a:extLst>
            </p:cNvPr>
            <p:cNvSpPr txBox="1"/>
            <p:nvPr/>
          </p:nvSpPr>
          <p:spPr>
            <a:xfrm>
              <a:off x="6615110" y="4287650"/>
              <a:ext cx="121700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err="1"/>
                <a:t>Issuing</a:t>
              </a:r>
              <a:endParaRPr lang="de-DE" dirty="0"/>
            </a:p>
            <a:p>
              <a:r>
                <a:rPr lang="de-DE" dirty="0"/>
                <a:t>OIML-CS</a:t>
              </a:r>
              <a:br>
                <a:rPr lang="de-DE" dirty="0"/>
              </a:br>
              <a:r>
                <a:rPr lang="de-DE" dirty="0" err="1"/>
                <a:t>certificates</a:t>
              </a:r>
              <a:endParaRPr lang="de-DE" dirty="0"/>
            </a:p>
          </p:txBody>
        </p:sp>
        <p:cxnSp>
          <p:nvCxnSpPr>
            <p:cNvPr id="46" name="Gerader Verbinder 45">
              <a:extLst>
                <a:ext uri="{FF2B5EF4-FFF2-40B4-BE49-F238E27FC236}">
                  <a16:creationId xmlns:a16="http://schemas.microsoft.com/office/drawing/2014/main" id="{7097B31A-0DF8-46C0-91C2-F3AB70462F5A}"/>
                </a:ext>
              </a:extLst>
            </p:cNvPr>
            <p:cNvCxnSpPr>
              <a:cxnSpLocks/>
              <a:stCxn id="61" idx="0"/>
              <a:endCxn id="6" idx="2"/>
            </p:cNvCxnSpPr>
            <p:nvPr/>
          </p:nvCxnSpPr>
          <p:spPr>
            <a:xfrm flipV="1">
              <a:off x="5328084" y="3164132"/>
              <a:ext cx="1584176" cy="105695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E53B7A12-D9CF-411C-A062-AE10A15C700D}"/>
                </a:ext>
              </a:extLst>
            </p:cNvPr>
            <p:cNvGrpSpPr/>
            <p:nvPr/>
          </p:nvGrpSpPr>
          <p:grpSpPr>
            <a:xfrm>
              <a:off x="4427984" y="4221088"/>
              <a:ext cx="1800200" cy="1080120"/>
              <a:chOff x="5796136" y="1844824"/>
              <a:chExt cx="1800200" cy="1080120"/>
            </a:xfrm>
          </p:grpSpPr>
          <p:grpSp>
            <p:nvGrpSpPr>
              <p:cNvPr id="59" name="Gruppieren 58">
                <a:extLst>
                  <a:ext uri="{FF2B5EF4-FFF2-40B4-BE49-F238E27FC236}">
                    <a16:creationId xmlns:a16="http://schemas.microsoft.com/office/drawing/2014/main" id="{B871191A-3955-40B1-9ACD-483B4FD7E88E}"/>
                  </a:ext>
                </a:extLst>
              </p:cNvPr>
              <p:cNvGrpSpPr/>
              <p:nvPr/>
            </p:nvGrpSpPr>
            <p:grpSpPr>
              <a:xfrm>
                <a:off x="5796136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61" name="Rechteck: abgerundete Ecken 60">
                  <a:extLst>
                    <a:ext uri="{FF2B5EF4-FFF2-40B4-BE49-F238E27FC236}">
                      <a16:creationId xmlns:a16="http://schemas.microsoft.com/office/drawing/2014/main" id="{6CFD8258-4907-4CEB-8C7A-BE5A5711DF3A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chemeClr val="accent6">
                    <a:lumMod val="5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b="1" dirty="0"/>
                    <a:t>OIML</a:t>
                  </a:r>
                </a:p>
                <a:p>
                  <a:pPr algn="ctr"/>
                  <a:r>
                    <a:rPr lang="de-DE" b="1" dirty="0" err="1"/>
                    <a:t>Issuing</a:t>
                  </a:r>
                  <a:endParaRPr lang="de-DE" b="1" dirty="0"/>
                </a:p>
                <a:p>
                  <a:pPr algn="ctr"/>
                  <a:r>
                    <a:rPr lang="de-DE" b="1" dirty="0"/>
                    <a:t>Authority</a:t>
                  </a:r>
                </a:p>
              </p:txBody>
            </p:sp>
            <p:pic>
              <p:nvPicPr>
                <p:cNvPr id="62" name="Content Placeholder 7">
                  <a:extLst>
                    <a:ext uri="{FF2B5EF4-FFF2-40B4-BE49-F238E27FC236}">
                      <a16:creationId xmlns:a16="http://schemas.microsoft.com/office/drawing/2014/main" id="{9E5E497D-9A4F-45FB-8EF9-D621EAB3F0F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0195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60" name="Grafik 59">
                <a:extLst>
                  <a:ext uri="{FF2B5EF4-FFF2-40B4-BE49-F238E27FC236}">
                    <a16:creationId xmlns:a16="http://schemas.microsoft.com/office/drawing/2014/main" id="{AE5CD5B6-0A1D-43CB-8AE4-20B7330517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75596" y="2019576"/>
                <a:ext cx="450000" cy="387143"/>
              </a:xfrm>
              <a:prstGeom prst="rect">
                <a:avLst/>
              </a:prstGeom>
            </p:spPr>
          </p:pic>
        </p:grp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3DE4EA93-F8D2-489B-92DC-5C5EA74FC4D7}"/>
              </a:ext>
            </a:extLst>
          </p:cNvPr>
          <p:cNvSpPr txBox="1"/>
          <p:nvPr/>
        </p:nvSpPr>
        <p:spPr>
          <a:xfrm>
            <a:off x="2636396" y="3717032"/>
            <a:ext cx="126925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Acceptance</a:t>
            </a:r>
          </a:p>
          <a:p>
            <a:r>
              <a:rPr lang="de-DE" dirty="0" err="1"/>
              <a:t>of</a:t>
            </a:r>
            <a:r>
              <a:rPr lang="de-DE" dirty="0"/>
              <a:t> OIML-CS</a:t>
            </a:r>
            <a:br>
              <a:rPr lang="de-DE" dirty="0"/>
            </a:br>
            <a:r>
              <a:rPr lang="de-DE" dirty="0" err="1"/>
              <a:t>certificates</a:t>
            </a:r>
            <a:endParaRPr lang="de-DE" dirty="0"/>
          </a:p>
          <a:p>
            <a:r>
              <a:rPr lang="de-DE" dirty="0" err="1"/>
              <a:t>leading</a:t>
            </a:r>
            <a:r>
              <a:rPr lang="de-DE" dirty="0"/>
              <a:t> </a:t>
            </a:r>
            <a:r>
              <a:rPr lang="de-DE" dirty="0" err="1"/>
              <a:t>to</a:t>
            </a:r>
            <a:endParaRPr lang="de-DE" dirty="0"/>
          </a:p>
          <a:p>
            <a:r>
              <a:rPr lang="de-DE" dirty="0"/>
              <a:t>Chinese </a:t>
            </a:r>
          </a:p>
          <a:p>
            <a:r>
              <a:rPr lang="de-DE" dirty="0" err="1"/>
              <a:t>certificates</a:t>
            </a:r>
            <a:endParaRPr lang="de-DE" dirty="0"/>
          </a:p>
        </p:txBody>
      </p: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6807E5FE-35F3-43BE-BB9D-2C158E96E546}"/>
              </a:ext>
            </a:extLst>
          </p:cNvPr>
          <p:cNvCxnSpPr>
            <a:cxnSpLocks/>
            <a:stCxn id="77" idx="0"/>
            <a:endCxn id="5" idx="2"/>
          </p:cNvCxnSpPr>
          <p:nvPr/>
        </p:nvCxnSpPr>
        <p:spPr>
          <a:xfrm flipV="1">
            <a:off x="1284511" y="2996953"/>
            <a:ext cx="1418724" cy="105239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uppieren 71">
            <a:extLst>
              <a:ext uri="{FF2B5EF4-FFF2-40B4-BE49-F238E27FC236}">
                <a16:creationId xmlns:a16="http://schemas.microsoft.com/office/drawing/2014/main" id="{360BD5AD-CDD2-4A99-AB95-FEE1D168355C}"/>
              </a:ext>
            </a:extLst>
          </p:cNvPr>
          <p:cNvGrpSpPr/>
          <p:nvPr/>
        </p:nvGrpSpPr>
        <p:grpSpPr>
          <a:xfrm>
            <a:off x="384411" y="4049351"/>
            <a:ext cx="1800200" cy="1080120"/>
            <a:chOff x="5724128" y="1844824"/>
            <a:chExt cx="1800200" cy="1080120"/>
          </a:xfrm>
        </p:grpSpPr>
        <p:grpSp>
          <p:nvGrpSpPr>
            <p:cNvPr id="73" name="Gruppieren 72">
              <a:extLst>
                <a:ext uri="{FF2B5EF4-FFF2-40B4-BE49-F238E27FC236}">
                  <a16:creationId xmlns:a16="http://schemas.microsoft.com/office/drawing/2014/main" id="{D151033E-A56A-41B7-86BB-EAEB47FAC786}"/>
                </a:ext>
              </a:extLst>
            </p:cNvPr>
            <p:cNvGrpSpPr/>
            <p:nvPr/>
          </p:nvGrpSpPr>
          <p:grpSpPr>
            <a:xfrm>
              <a:off x="5724128" y="1844824"/>
              <a:ext cx="1800200" cy="1080120"/>
              <a:chOff x="5724128" y="1844824"/>
              <a:chExt cx="1800200" cy="1080120"/>
            </a:xfrm>
          </p:grpSpPr>
          <p:grpSp>
            <p:nvGrpSpPr>
              <p:cNvPr id="75" name="Gruppieren 74">
                <a:extLst>
                  <a:ext uri="{FF2B5EF4-FFF2-40B4-BE49-F238E27FC236}">
                    <a16:creationId xmlns:a16="http://schemas.microsoft.com/office/drawing/2014/main" id="{A4CAAB1E-3A15-43FF-9AC4-3BDBEEE6B2F6}"/>
                  </a:ext>
                </a:extLst>
              </p:cNvPr>
              <p:cNvGrpSpPr/>
              <p:nvPr/>
            </p:nvGrpSpPr>
            <p:grpSpPr>
              <a:xfrm>
                <a:off x="5724128" y="1844824"/>
                <a:ext cx="1800200" cy="1080120"/>
                <a:chOff x="5292080" y="1844824"/>
                <a:chExt cx="1800200" cy="1080120"/>
              </a:xfrm>
            </p:grpSpPr>
            <p:sp>
              <p:nvSpPr>
                <p:cNvPr id="77" name="Rechteck: abgerundete Ecken 76">
                  <a:extLst>
                    <a:ext uri="{FF2B5EF4-FFF2-40B4-BE49-F238E27FC236}">
                      <a16:creationId xmlns:a16="http://schemas.microsoft.com/office/drawing/2014/main" id="{B31A75D9-FF10-4C8A-9F18-ADD7743B8DB8}"/>
                    </a:ext>
                  </a:extLst>
                </p:cNvPr>
                <p:cNvSpPr/>
                <p:nvPr/>
              </p:nvSpPr>
              <p:spPr>
                <a:xfrm>
                  <a:off x="5292080" y="1844824"/>
                  <a:ext cx="1800200" cy="1080120"/>
                </a:xfrm>
                <a:prstGeom prst="round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b="1" dirty="0"/>
                </a:p>
                <a:p>
                  <a:pPr algn="ctr"/>
                  <a:r>
                    <a:rPr lang="de-DE" b="1" dirty="0"/>
                    <a:t>  </a:t>
                  </a:r>
                  <a:r>
                    <a:rPr lang="de-DE" b="1" dirty="0" err="1"/>
                    <a:t>Utilizer</a:t>
                  </a:r>
                  <a:endParaRPr lang="de-DE" b="1" dirty="0"/>
                </a:p>
                <a:p>
                  <a:pPr algn="ctr"/>
                  <a:endParaRPr lang="de-DE" b="1" dirty="0"/>
                </a:p>
              </p:txBody>
            </p:sp>
            <p:pic>
              <p:nvPicPr>
                <p:cNvPr id="78" name="Content Placeholder 7">
                  <a:extLst>
                    <a:ext uri="{FF2B5EF4-FFF2-40B4-BE49-F238E27FC236}">
                      <a16:creationId xmlns:a16="http://schemas.microsoft.com/office/drawing/2014/main" id="{B56E41A0-5528-4085-AFC7-F099D69A38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64088" y="2171276"/>
                  <a:ext cx="432048" cy="432048"/>
                </a:xfrm>
                <a:prstGeom prst="rect">
                  <a:avLst/>
                </a:prstGeom>
              </p:spPr>
            </p:pic>
          </p:grpSp>
          <p:pic>
            <p:nvPicPr>
              <p:cNvPr id="76" name="Grafik 75">
                <a:extLst>
                  <a:ext uri="{FF2B5EF4-FFF2-40B4-BE49-F238E27FC236}">
                    <a16:creationId xmlns:a16="http://schemas.microsoft.com/office/drawing/2014/main" id="{AB5737A2-9911-49BD-8E9F-5A9A9EB805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17200" y="1916833"/>
                <a:ext cx="450000" cy="388196"/>
              </a:xfrm>
              <a:prstGeom prst="rect">
                <a:avLst/>
              </a:prstGeom>
            </p:spPr>
          </p:pic>
        </p:grpSp>
        <p:pic>
          <p:nvPicPr>
            <p:cNvPr id="74" name="Grafik 73">
              <a:extLst>
                <a:ext uri="{FF2B5EF4-FFF2-40B4-BE49-F238E27FC236}">
                  <a16:creationId xmlns:a16="http://schemas.microsoft.com/office/drawing/2014/main" id="{E5AD3E8A-631E-4E5B-90F0-1DA199330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061461" y="2521052"/>
              <a:ext cx="363112" cy="356852"/>
            </a:xfrm>
            <a:prstGeom prst="rect">
              <a:avLst/>
            </a:prstGeom>
          </p:spPr>
        </p:pic>
      </p:grpSp>
      <p:pic>
        <p:nvPicPr>
          <p:cNvPr id="11" name="Grafik 10">
            <a:extLst>
              <a:ext uri="{FF2B5EF4-FFF2-40B4-BE49-F238E27FC236}">
                <a16:creationId xmlns:a16="http://schemas.microsoft.com/office/drawing/2014/main" id="{708B8319-D657-4683-B4FE-6BD5C32DE55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026" y="5298454"/>
            <a:ext cx="1358970" cy="635033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E99730CA-51A9-4406-A1BD-F061B2A8C7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97796" y="5211486"/>
            <a:ext cx="1276350" cy="762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8976C45-B854-44D7-AF6C-A2729F3409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29936" y="1065252"/>
            <a:ext cx="936907" cy="623043"/>
          </a:xfrm>
          <a:prstGeom prst="rect">
            <a:avLst/>
          </a:prstGeom>
        </p:spPr>
      </p:pic>
      <p:pic>
        <p:nvPicPr>
          <p:cNvPr id="48" name="Grafik 47">
            <a:extLst>
              <a:ext uri="{FF2B5EF4-FFF2-40B4-BE49-F238E27FC236}">
                <a16:creationId xmlns:a16="http://schemas.microsoft.com/office/drawing/2014/main" id="{F851DFD1-A7BF-4F0C-A97D-7A1D06119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1498" y="1771255"/>
            <a:ext cx="1422888" cy="1224135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D7F1DF99-6CAE-48FD-A6C0-652E46E997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291" y="1913940"/>
            <a:ext cx="1104957" cy="1085906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913AAB2-5FA9-4A94-8E4F-22ADB2D98719}"/>
              </a:ext>
            </a:extLst>
          </p:cNvPr>
          <p:cNvSpPr txBox="1"/>
          <p:nvPr/>
        </p:nvSpPr>
        <p:spPr>
          <a:xfrm>
            <a:off x="70609" y="6151531"/>
            <a:ext cx="3503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Manufacturer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OIML </a:t>
            </a:r>
            <a:r>
              <a:rPr lang="de-DE" dirty="0" err="1"/>
              <a:t>certificate</a:t>
            </a:r>
            <a:endParaRPr lang="de-DE" dirty="0"/>
          </a:p>
        </p:txBody>
      </p:sp>
      <p:sp>
        <p:nvSpPr>
          <p:cNvPr id="15" name="Pfeil: nach oben 14">
            <a:extLst>
              <a:ext uri="{FF2B5EF4-FFF2-40B4-BE49-F238E27FC236}">
                <a16:creationId xmlns:a16="http://schemas.microsoft.com/office/drawing/2014/main" id="{C9C49E21-DB16-47CE-BF89-9DEA2771B4D0}"/>
              </a:ext>
            </a:extLst>
          </p:cNvPr>
          <p:cNvSpPr/>
          <p:nvPr/>
        </p:nvSpPr>
        <p:spPr>
          <a:xfrm>
            <a:off x="1043608" y="5973486"/>
            <a:ext cx="504056" cy="1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1" name="Textfeld 50">
            <a:extLst>
              <a:ext uri="{FF2B5EF4-FFF2-40B4-BE49-F238E27FC236}">
                <a16:creationId xmlns:a16="http://schemas.microsoft.com/office/drawing/2014/main" id="{83725C15-75F2-4181-99A1-E43BF77503D0}"/>
              </a:ext>
            </a:extLst>
          </p:cNvPr>
          <p:cNvSpPr txBox="1"/>
          <p:nvPr/>
        </p:nvSpPr>
        <p:spPr>
          <a:xfrm>
            <a:off x="3779912" y="6142140"/>
            <a:ext cx="3838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Manufacturer</a:t>
            </a:r>
            <a:r>
              <a:rPr lang="de-DE" dirty="0"/>
              <a:t> </a:t>
            </a:r>
            <a:r>
              <a:rPr lang="de-DE" dirty="0" err="1"/>
              <a:t>without</a:t>
            </a:r>
            <a:r>
              <a:rPr lang="de-DE" dirty="0"/>
              <a:t> OIML </a:t>
            </a:r>
            <a:r>
              <a:rPr lang="de-DE" dirty="0" err="1"/>
              <a:t>certificate</a:t>
            </a:r>
            <a:endParaRPr lang="de-DE" dirty="0"/>
          </a:p>
        </p:txBody>
      </p:sp>
      <p:sp>
        <p:nvSpPr>
          <p:cNvPr id="52" name="Pfeil: nach oben 51">
            <a:extLst>
              <a:ext uri="{FF2B5EF4-FFF2-40B4-BE49-F238E27FC236}">
                <a16:creationId xmlns:a16="http://schemas.microsoft.com/office/drawing/2014/main" id="{8EB6B29A-A4E0-4524-B1B4-BF8C111A7F94}"/>
              </a:ext>
            </a:extLst>
          </p:cNvPr>
          <p:cNvSpPr/>
          <p:nvPr/>
        </p:nvSpPr>
        <p:spPr>
          <a:xfrm>
            <a:off x="5090948" y="6027509"/>
            <a:ext cx="504056" cy="1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0327436"/>
      </p:ext>
    </p:extLst>
  </p:cSld>
  <p:clrMapOvr>
    <a:masterClrMapping/>
  </p:clrMapOvr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375</Words>
  <Application>Microsoft Office PowerPoint</Application>
  <PresentationFormat>Bildschirmpräsentation (4:3)</PresentationFormat>
  <Paragraphs>221</Paragraphs>
  <Slides>23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6" baseType="lpstr">
      <vt:lpstr>Arial</vt:lpstr>
      <vt:lpstr>Calibri</vt:lpstr>
      <vt:lpstr>OIML PowerPoint Layout 2015</vt:lpstr>
      <vt:lpstr>How to become an Issuing Authority, Utilizer or Asscociate?</vt:lpstr>
      <vt:lpstr>Reference</vt:lpstr>
      <vt:lpstr>Definitions</vt:lpstr>
      <vt:lpstr>Definitions</vt:lpstr>
      <vt:lpstr>Definitions</vt:lpstr>
      <vt:lpstr>Definitions</vt:lpstr>
      <vt:lpstr>Definitions</vt:lpstr>
      <vt:lpstr>Overview about the system:</vt:lpstr>
      <vt:lpstr>Example of China:</vt:lpstr>
      <vt:lpstr>Example of Germany:</vt:lpstr>
      <vt:lpstr>Example of ?:</vt:lpstr>
      <vt:lpstr>How to become an Utilizer?</vt:lpstr>
      <vt:lpstr>How to become an Utilizer?</vt:lpstr>
      <vt:lpstr>How to become an Utilizer*?</vt:lpstr>
      <vt:lpstr>How to become an Utilizer?</vt:lpstr>
      <vt:lpstr>How to become an Utilizer?</vt:lpstr>
      <vt:lpstr>How to become an Utilizer?</vt:lpstr>
      <vt:lpstr>How to become an Associate?</vt:lpstr>
      <vt:lpstr>How to become an Associate?</vt:lpstr>
      <vt:lpstr>How to become an Issuing Authority?</vt:lpstr>
      <vt:lpstr>How to become an Issuing Authority?</vt:lpstr>
      <vt:lpstr>How to become an Issuing Authority?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Certification System</dc:title>
  <dc:creator>DixonP</dc:creator>
  <cp:lastModifiedBy>Peter Ulbig</cp:lastModifiedBy>
  <cp:revision>223</cp:revision>
  <cp:lastPrinted>2017-06-09T15:55:04Z</cp:lastPrinted>
  <dcterms:created xsi:type="dcterms:W3CDTF">2017-01-13T15:09:56Z</dcterms:created>
  <dcterms:modified xsi:type="dcterms:W3CDTF">2018-05-14T20:06:00Z</dcterms:modified>
</cp:coreProperties>
</file>